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8"/>
  </p:notesMasterIdLst>
  <p:sldIdLst>
    <p:sldId id="876" r:id="rId2"/>
    <p:sldId id="875" r:id="rId3"/>
    <p:sldId id="874" r:id="rId4"/>
    <p:sldId id="872" r:id="rId5"/>
    <p:sldId id="1007" r:id="rId6"/>
    <p:sldId id="1008" r:id="rId7"/>
    <p:sldId id="1054" r:id="rId8"/>
    <p:sldId id="1056" r:id="rId9"/>
    <p:sldId id="1057" r:id="rId10"/>
    <p:sldId id="1055" r:id="rId11"/>
    <p:sldId id="1058" r:id="rId12"/>
    <p:sldId id="1009" r:id="rId13"/>
    <p:sldId id="1011" r:id="rId14"/>
    <p:sldId id="1016" r:id="rId15"/>
    <p:sldId id="1018" r:id="rId16"/>
    <p:sldId id="1019" r:id="rId17"/>
    <p:sldId id="1010" r:id="rId18"/>
    <p:sldId id="1020" r:id="rId19"/>
    <p:sldId id="1021" r:id="rId20"/>
    <p:sldId id="1028" r:id="rId21"/>
    <p:sldId id="1030" r:id="rId22"/>
    <p:sldId id="1031" r:id="rId23"/>
    <p:sldId id="1022" r:id="rId24"/>
    <p:sldId id="1032" r:id="rId25"/>
    <p:sldId id="1023" r:id="rId26"/>
    <p:sldId id="1033" r:id="rId27"/>
    <p:sldId id="1034" r:id="rId28"/>
    <p:sldId id="1059" r:id="rId29"/>
    <p:sldId id="1035" r:id="rId30"/>
    <p:sldId id="1036" r:id="rId31"/>
    <p:sldId id="1037" r:id="rId32"/>
    <p:sldId id="1038" r:id="rId33"/>
    <p:sldId id="1039" r:id="rId34"/>
    <p:sldId id="1040" r:id="rId35"/>
    <p:sldId id="1041" r:id="rId36"/>
    <p:sldId id="1042" r:id="rId37"/>
    <p:sldId id="1043" r:id="rId38"/>
    <p:sldId id="1046" r:id="rId39"/>
    <p:sldId id="1044" r:id="rId40"/>
    <p:sldId id="1045" r:id="rId41"/>
    <p:sldId id="1047" r:id="rId42"/>
    <p:sldId id="1048" r:id="rId43"/>
    <p:sldId id="1050" r:id="rId44"/>
    <p:sldId id="1051" r:id="rId45"/>
    <p:sldId id="1052" r:id="rId46"/>
    <p:sldId id="1053" r:id="rId47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0000FF"/>
    <a:srgbClr val="006600"/>
    <a:srgbClr val="CC0066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7" autoAdjust="0"/>
    <p:restoredTop sz="93237" autoAdjust="0"/>
  </p:normalViewPr>
  <p:slideViewPr>
    <p:cSldViewPr snapToGrid="0" snapToObjects="1">
      <p:cViewPr>
        <p:scale>
          <a:sx n="100" d="100"/>
          <a:sy n="100" d="100"/>
        </p:scale>
        <p:origin x="1290" y="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015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4/21/2016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4/21/2016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4/21/2016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4/21/2016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 anchor="t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229600" cy="474253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4/21/2016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4/21/2016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4/21/2016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4/21/2016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4/21/2016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4/21/2016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4/21/2016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4/21/2016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/>
              <a:t>CMSC202</a:t>
            </a:r>
            <a:br>
              <a:rPr lang="en-US" altLang="en-US" dirty="0"/>
            </a:br>
            <a:r>
              <a:rPr lang="en-US" altLang="en-US" dirty="0"/>
              <a:t> Computer Science II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17 and 18 – 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dirty="0" smtClean="0"/>
              <a:t>Bits &amp; Pieces and Templates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371600" y="4381500"/>
            <a:ext cx="6400800" cy="1752600"/>
          </a:xfr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Dr</a:t>
            </a:r>
            <a:r>
              <a:rPr lang="en-US" dirty="0"/>
              <a:t>. Katherine Gibson</a:t>
            </a:r>
          </a:p>
        </p:txBody>
      </p:sp>
    </p:spTree>
    <p:extLst>
      <p:ext uri="{BB962C8B-B14F-4D97-AF65-F5344CB8AC3E}">
        <p14:creationId xmlns:p14="http://schemas.microsoft.com/office/powerpoint/2010/main" val="2505716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Redirecting Input and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Rather than printing output to the screen, we can save it in a file, using redirection</a:t>
            </a:r>
          </a:p>
          <a:p>
            <a:pPr lvl="1"/>
            <a:r>
              <a:rPr lang="en-US" sz="3200" dirty="0" smtClean="0"/>
              <a:t>BTW, this has to do with GL/Linux, not C++</a:t>
            </a:r>
          </a:p>
          <a:p>
            <a:endParaRPr lang="en-US" dirty="0"/>
          </a:p>
          <a:p>
            <a:r>
              <a:rPr lang="en-US" dirty="0" smtClean="0"/>
              <a:t>Use the angle brackets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dirty="0" smtClean="0"/>
              <a:t> and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dirty="0" smtClean="0"/>
              <a:t>) to redirect</a:t>
            </a:r>
          </a:p>
          <a:p>
            <a:pPr lvl="1"/>
            <a:r>
              <a:rPr lang="en-US" dirty="0" smtClean="0"/>
              <a:t>Output files don’t need to exist beforehand</a:t>
            </a:r>
          </a:p>
          <a:p>
            <a:pPr lvl="2"/>
            <a:r>
              <a:rPr lang="en-US" sz="2800" dirty="0" smtClean="0"/>
              <a:t>The system will create one for you</a:t>
            </a:r>
          </a:p>
          <a:p>
            <a:pPr lvl="1"/>
            <a:r>
              <a:rPr lang="en-US" dirty="0" smtClean="0"/>
              <a:t>Input files </a:t>
            </a:r>
            <a:r>
              <a:rPr lang="en-US" u="sng" dirty="0" smtClean="0"/>
              <a:t>do</a:t>
            </a:r>
            <a:r>
              <a:rPr lang="en-US" dirty="0" smtClean="0"/>
              <a:t> need to exist beforehand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668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Redirection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686800" cy="4742531"/>
          </a:xfrm>
        </p:spPr>
        <p:txBody>
          <a:bodyPr/>
          <a:lstStyle/>
          <a:p>
            <a:r>
              <a:rPr lang="en-US" dirty="0" smtClean="0"/>
              <a:t>Save </a:t>
            </a:r>
            <a:r>
              <a:rPr lang="en-US" dirty="0" err="1" smtClean="0"/>
              <a:t>a.out’s</a:t>
            </a:r>
            <a:r>
              <a:rPr lang="en-US" dirty="0" smtClean="0"/>
              <a:t> output (</a:t>
            </a:r>
            <a:r>
              <a:rPr lang="en-US" i="1" dirty="0" smtClean="0"/>
              <a:t>i.e.</a:t>
            </a:r>
            <a:r>
              <a:rPr lang="en-US" dirty="0" smtClean="0"/>
              <a:t>,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dirty="0" smtClean="0"/>
              <a:t>) into “output.txt”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./</a:t>
            </a: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a.out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&gt; output.txt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Use “input.txt” in lieu of user input for Proj7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./Proj7 &lt; input.txt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Use “in.txt” and save “out.txt” at the same time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./</a:t>
            </a: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a.out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&gt; out.txt &lt; in.txt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Save all the output, including errors (</a:t>
            </a:r>
            <a:r>
              <a:rPr lang="en-US" i="1" dirty="0" smtClean="0"/>
              <a:t>e.g.</a:t>
            </a:r>
            <a:r>
              <a:rPr lang="en-US" dirty="0" smtClean="0"/>
              <a:t>,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cerr</a:t>
            </a:r>
            <a:r>
              <a:rPr lang="en-US" dirty="0" smtClean="0"/>
              <a:t>)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./</a:t>
            </a: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a.out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&gt;&amp; allOutput.txt</a:t>
            </a:r>
          </a:p>
          <a:p>
            <a:endParaRPr lang="en-US" dirty="0" smtClean="0"/>
          </a:p>
          <a:p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2324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Templates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75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Overloading Swap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Here is a function to swap two integers:</a:t>
            </a:r>
          </a:p>
          <a:p>
            <a:endParaRPr lang="en-US" dirty="0"/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void </a:t>
            </a:r>
            <a:r>
              <a:rPr lang="en-US" altLang="en-US" b="1" dirty="0" err="1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SwapVals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altLang="en-US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&amp;</a:t>
            </a:r>
            <a:r>
              <a:rPr lang="en-US" altLang="en-US" b="1" dirty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v1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,</a:t>
            </a:r>
            <a:r>
              <a:rPr lang="en-US" altLang="en-US" b="1" dirty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&amp;</a:t>
            </a:r>
            <a:r>
              <a:rPr lang="en-US" altLang="en-US" b="1" dirty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v2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) {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temp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marL="457200" lvl="1" indent="0" eaLnBrk="1" hangingPunct="1">
              <a:buFont typeface="Arial" charset="0"/>
              <a:buNone/>
            </a:pPr>
            <a:endParaRPr lang="en-US" altLang="en-US" b="1" dirty="0">
              <a:latin typeface="Courier New" pitchFamily="49" charset="0"/>
              <a:cs typeface="Courier New" pitchFamily="49" charset="0"/>
            </a:endParaRP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  temp = v1;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	v1 = v2;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	v2 = temp;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}</a:t>
            </a:r>
            <a:endParaRPr lang="en-US" altLang="en-US" dirty="0"/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181600" y="3894931"/>
            <a:ext cx="2590800" cy="830263"/>
          </a:xfrm>
          <a:prstGeom prst="rect">
            <a:avLst/>
          </a:prstGeom>
          <a:solidFill>
            <a:srgbClr val="EEECE1"/>
          </a:solidFill>
          <a:ln>
            <a:solidFill>
              <a:sysClr val="windowText" lastClr="000000"/>
            </a:solidFill>
          </a:ln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urier New" panose="02070309020205020404" pitchFamily="49" charset="0"/>
              </a:rPr>
              <a:t>what if we want to swap two floats?</a:t>
            </a:r>
          </a:p>
        </p:txBody>
      </p:sp>
      <p:sp>
        <p:nvSpPr>
          <p:cNvPr id="6" name="Rounded Rectangle 5"/>
          <p:cNvSpPr/>
          <p:nvPr/>
        </p:nvSpPr>
        <p:spPr>
          <a:xfrm rot="16200000">
            <a:off x="4142948" y="2440804"/>
            <a:ext cx="376882" cy="685799"/>
          </a:xfrm>
          <a:prstGeom prst="roundRect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334000" y="4725194"/>
            <a:ext cx="2590800" cy="830997"/>
          </a:xfrm>
          <a:prstGeom prst="rect">
            <a:avLst/>
          </a:prstGeom>
          <a:solidFill>
            <a:srgbClr val="EEECE1"/>
          </a:solidFill>
          <a:ln>
            <a:solidFill>
              <a:sysClr val="windowText" lastClr="000000"/>
            </a:solidFill>
          </a:ln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urier New" panose="02070309020205020404" pitchFamily="49" charset="0"/>
              </a:rPr>
              <a:t>what do we need to change?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8" name="Rounded Rectangle 7"/>
          <p:cNvSpPr/>
          <p:nvPr/>
        </p:nvSpPr>
        <p:spPr>
          <a:xfrm rot="16200000">
            <a:off x="6021861" y="2376958"/>
            <a:ext cx="376882" cy="838200"/>
          </a:xfrm>
          <a:prstGeom prst="roundRect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ounded Rectangle 8"/>
          <p:cNvSpPr/>
          <p:nvPr/>
        </p:nvSpPr>
        <p:spPr>
          <a:xfrm rot="16200000">
            <a:off x="1563304" y="2904011"/>
            <a:ext cx="376882" cy="789117"/>
          </a:xfrm>
          <a:prstGeom prst="roundRect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ounded Rectangle 9"/>
          <p:cNvSpPr/>
          <p:nvPr/>
        </p:nvSpPr>
        <p:spPr>
          <a:xfrm rot="16200000">
            <a:off x="6519985" y="924246"/>
            <a:ext cx="426094" cy="1523999"/>
          </a:xfrm>
          <a:prstGeom prst="roundRect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328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Overloading Swap Function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686800" cy="4742531"/>
          </a:xfrm>
        </p:spPr>
        <p:txBody>
          <a:bodyPr/>
          <a:lstStyle/>
          <a:p>
            <a:r>
              <a:rPr lang="en-US" dirty="0"/>
              <a:t>Here is a function to swap two floats:</a:t>
            </a:r>
          </a:p>
          <a:p>
            <a:endParaRPr lang="en-US" dirty="0"/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void </a:t>
            </a:r>
            <a:r>
              <a:rPr lang="en-US" altLang="en-US" b="1" dirty="0" err="1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SwapVals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alt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float 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&amp;</a:t>
            </a:r>
            <a:r>
              <a:rPr lang="en-US" altLang="en-US" b="1" dirty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v1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,</a:t>
            </a:r>
            <a:r>
              <a:rPr lang="en-US" altLang="en-US" b="1" dirty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float 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&amp;</a:t>
            </a:r>
            <a:r>
              <a:rPr lang="en-US" altLang="en-US" b="1" dirty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v2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) {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float </a:t>
            </a:r>
            <a:r>
              <a:rPr lang="en-US" altLang="en-US" b="1" dirty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temp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marL="457200" lvl="1" indent="0" eaLnBrk="1" hangingPunct="1">
              <a:buFont typeface="Arial" charset="0"/>
              <a:buNone/>
            </a:pPr>
            <a:endParaRPr lang="en-US" altLang="en-US" b="1" dirty="0">
              <a:latin typeface="Courier New" pitchFamily="49" charset="0"/>
              <a:cs typeface="Courier New" pitchFamily="49" charset="0"/>
            </a:endParaRP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  temp = v1;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	v1 = v2;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	v2 = temp;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}</a:t>
            </a:r>
            <a:endParaRPr lang="en-US" altLang="en-US" dirty="0"/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181600" y="3894931"/>
            <a:ext cx="2590800" cy="830263"/>
          </a:xfrm>
          <a:prstGeom prst="rect">
            <a:avLst/>
          </a:prstGeom>
          <a:solidFill>
            <a:srgbClr val="EEECE1"/>
          </a:solidFill>
          <a:ln>
            <a:solidFill>
              <a:sysClr val="windowText" lastClr="000000"/>
            </a:solidFill>
          </a:ln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urier New" panose="02070309020205020404" pitchFamily="49" charset="0"/>
              </a:rPr>
              <a:t>what if we want to swap two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urier New" panose="02070309020205020404" pitchFamily="49" charset="0"/>
              </a:rPr>
              <a:t>chars?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 rot="16200000">
            <a:off x="4371204" y="2212549"/>
            <a:ext cx="376882" cy="1142310"/>
          </a:xfrm>
          <a:prstGeom prst="roundRect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334000" y="4725194"/>
            <a:ext cx="2590800" cy="830997"/>
          </a:xfrm>
          <a:prstGeom prst="rect">
            <a:avLst/>
          </a:prstGeom>
          <a:solidFill>
            <a:srgbClr val="EEECE1"/>
          </a:solidFill>
          <a:ln>
            <a:solidFill>
              <a:sysClr val="windowText" lastClr="000000"/>
            </a:solidFill>
          </a:ln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urier New" panose="02070309020205020404" pitchFamily="49" charset="0"/>
              </a:rPr>
              <a:t>what do we need to change?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8" name="Rounded Rectangle 7"/>
          <p:cNvSpPr/>
          <p:nvPr/>
        </p:nvSpPr>
        <p:spPr>
          <a:xfrm rot="16200000">
            <a:off x="6650510" y="2167409"/>
            <a:ext cx="376882" cy="1257298"/>
          </a:xfrm>
          <a:prstGeom prst="roundRect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ounded Rectangle 8"/>
          <p:cNvSpPr/>
          <p:nvPr/>
        </p:nvSpPr>
        <p:spPr>
          <a:xfrm rot="16200000">
            <a:off x="1785554" y="2681762"/>
            <a:ext cx="376882" cy="1233615"/>
          </a:xfrm>
          <a:prstGeom prst="roundRect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ounded Rectangle 9"/>
          <p:cNvSpPr/>
          <p:nvPr/>
        </p:nvSpPr>
        <p:spPr>
          <a:xfrm rot="16200000">
            <a:off x="6296722" y="1147511"/>
            <a:ext cx="426094" cy="1077470"/>
          </a:xfrm>
          <a:prstGeom prst="roundRect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08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Overloading Swap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Here is a function to swap two chars:</a:t>
            </a:r>
          </a:p>
          <a:p>
            <a:endParaRPr lang="en-US" dirty="0"/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void </a:t>
            </a:r>
            <a:r>
              <a:rPr lang="en-US" altLang="en-US" b="1" dirty="0" err="1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SwapVals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alt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char 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&amp;</a:t>
            </a:r>
            <a:r>
              <a:rPr lang="en-US" altLang="en-US" b="1" dirty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v1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,</a:t>
            </a:r>
            <a:r>
              <a:rPr lang="en-US" altLang="en-US" b="1" dirty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char 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&amp;</a:t>
            </a:r>
            <a:r>
              <a:rPr lang="en-US" altLang="en-US" b="1" dirty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v2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) {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char </a:t>
            </a:r>
            <a:r>
              <a:rPr lang="en-US" altLang="en-US" b="1" dirty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temp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marL="457200" lvl="1" indent="0" eaLnBrk="1" hangingPunct="1">
              <a:buFont typeface="Arial" charset="0"/>
              <a:buNone/>
            </a:pPr>
            <a:endParaRPr lang="en-US" altLang="en-US" b="1" dirty="0">
              <a:latin typeface="Courier New" pitchFamily="49" charset="0"/>
              <a:cs typeface="Courier New" pitchFamily="49" charset="0"/>
            </a:endParaRP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  temp = v1;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	v1 = v2;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	v2 = temp;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}</a:t>
            </a:r>
            <a:endParaRPr lang="en-US" altLang="en-US" dirty="0"/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181600" y="3894931"/>
            <a:ext cx="2590800" cy="830263"/>
          </a:xfrm>
          <a:prstGeom prst="rect">
            <a:avLst/>
          </a:prstGeom>
          <a:solidFill>
            <a:srgbClr val="EEECE1"/>
          </a:solidFill>
          <a:ln>
            <a:solidFill>
              <a:sysClr val="windowText" lastClr="000000"/>
            </a:solidFill>
          </a:ln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urier New" panose="02070309020205020404" pitchFamily="49" charset="0"/>
              </a:rPr>
              <a:t>what if we want to swap two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urier New" panose="02070309020205020404" pitchFamily="49" charset="0"/>
              </a:rPr>
              <a:t>strings?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 rot="16200000">
            <a:off x="4269604" y="2314149"/>
            <a:ext cx="376882" cy="939110"/>
          </a:xfrm>
          <a:prstGeom prst="roundRect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334000" y="4725194"/>
            <a:ext cx="2590800" cy="830997"/>
          </a:xfrm>
          <a:prstGeom prst="rect">
            <a:avLst/>
          </a:prstGeom>
          <a:solidFill>
            <a:srgbClr val="EEECE1"/>
          </a:solidFill>
          <a:ln>
            <a:solidFill>
              <a:sysClr val="windowText" lastClr="000000"/>
            </a:solidFill>
          </a:ln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urier New" panose="02070309020205020404" pitchFamily="49" charset="0"/>
              </a:rPr>
              <a:t>what do we need to change?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8" name="Rounded Rectangle 7"/>
          <p:cNvSpPr/>
          <p:nvPr/>
        </p:nvSpPr>
        <p:spPr>
          <a:xfrm rot="16200000">
            <a:off x="6383812" y="2307453"/>
            <a:ext cx="376882" cy="952502"/>
          </a:xfrm>
          <a:prstGeom prst="roundRect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ounded Rectangle 8"/>
          <p:cNvSpPr/>
          <p:nvPr/>
        </p:nvSpPr>
        <p:spPr>
          <a:xfrm rot="16200000">
            <a:off x="1696655" y="2770662"/>
            <a:ext cx="376882" cy="1055815"/>
          </a:xfrm>
          <a:prstGeom prst="roundRect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ounded Rectangle 9"/>
          <p:cNvSpPr/>
          <p:nvPr/>
        </p:nvSpPr>
        <p:spPr>
          <a:xfrm rot="16200000">
            <a:off x="6296722" y="1147511"/>
            <a:ext cx="426094" cy="1077470"/>
          </a:xfrm>
          <a:prstGeom prst="roundRect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264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Overloading Swap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is getting ridiculous!</a:t>
            </a:r>
          </a:p>
          <a:p>
            <a:endParaRPr lang="en-US" dirty="0"/>
          </a:p>
          <a:p>
            <a:r>
              <a:rPr lang="en-US" dirty="0"/>
              <a:t>We should be able to write just </a:t>
            </a:r>
            <a:r>
              <a:rPr lang="en-US" u="sng" dirty="0"/>
              <a:t>one</a:t>
            </a:r>
            <a:r>
              <a:rPr lang="en-US" dirty="0"/>
              <a:t> function </a:t>
            </a:r>
            <a:br>
              <a:rPr lang="en-US" dirty="0"/>
            </a:br>
            <a:r>
              <a:rPr lang="en-US" dirty="0"/>
              <a:t>that can handle all of these things</a:t>
            </a:r>
          </a:p>
          <a:p>
            <a:pPr lvl="1"/>
            <a:r>
              <a:rPr lang="en-US" dirty="0"/>
              <a:t>The only difference is the data type, after all</a:t>
            </a:r>
          </a:p>
          <a:p>
            <a:endParaRPr lang="en-US" dirty="0"/>
          </a:p>
          <a:p>
            <a:r>
              <a:rPr lang="en-US" dirty="0"/>
              <a:t>This is possible by using templates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9592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Templates?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Templates let us create functions and classes that can use “generic” input and types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This means that  functions like </a:t>
            </a:r>
            <a:br>
              <a:rPr lang="en-US" altLang="en-US" dirty="0"/>
            </a:br>
            <a:r>
              <a:rPr lang="en-US" altLang="en-US" b="1" dirty="0" err="1">
                <a:latin typeface="Courier New" pitchFamily="49" charset="0"/>
                <a:cs typeface="Courier New" pitchFamily="49" charset="0"/>
              </a:rPr>
              <a:t>SwapVals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()</a:t>
            </a:r>
            <a:r>
              <a:rPr lang="en-US" altLang="en-US" dirty="0"/>
              <a:t> only need to be written once</a:t>
            </a:r>
          </a:p>
          <a:p>
            <a:pPr lvl="1" eaLnBrk="1" hangingPunct="1"/>
            <a:r>
              <a:rPr lang="en-US" altLang="en-US" dirty="0"/>
              <a:t>And can then be used for almost anything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8931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Overloaded </a:t>
            </a:r>
            <a:r>
              <a:rPr lang="en-US" dirty="0"/>
              <a:t>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470900" cy="4742531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float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float a,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float b );</a:t>
            </a:r>
          </a:p>
          <a:p>
            <a:pPr marL="0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a,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b );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Rational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Rational&amp; a,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Rational&amp; b);</a:t>
            </a:r>
          </a:p>
          <a:p>
            <a:pPr marL="0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myType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myType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&amp; a,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myType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&amp; b);</a:t>
            </a:r>
          </a:p>
          <a:p>
            <a:pPr lvl="3"/>
            <a:endParaRPr lang="en-US" dirty="0"/>
          </a:p>
          <a:p>
            <a:r>
              <a:rPr lang="en-US" dirty="0"/>
              <a:t>Code for each looks the same…</a:t>
            </a:r>
          </a:p>
          <a:p>
            <a:pPr marL="45085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 ( a &lt; b ) </a:t>
            </a:r>
          </a:p>
          <a:p>
            <a:pPr marL="45085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return b; </a:t>
            </a:r>
          </a:p>
          <a:p>
            <a:pPr marL="45085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else </a:t>
            </a:r>
          </a:p>
          <a:p>
            <a:pPr marL="45085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return a</a:t>
            </a:r>
            <a:r>
              <a:rPr lang="en-US" sz="2400" dirty="0"/>
              <a:t>; 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638800" y="4419600"/>
            <a:ext cx="2971800" cy="830997"/>
          </a:xfrm>
          <a:prstGeom prst="rect">
            <a:avLst/>
          </a:prstGeom>
          <a:solidFill>
            <a:srgbClr val="EEECE1"/>
          </a:solidFill>
          <a:ln>
            <a:solidFill>
              <a:sysClr val="windowText" lastClr="0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urier New" panose="02070309020205020404" pitchFamily="49" charset="0"/>
              </a:rPr>
              <a:t>We want to reuse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urier New" panose="02070309020205020404" pitchFamily="49" charset="0"/>
              </a:rPr>
              <a:t> this code for </a:t>
            </a:r>
            <a:r>
              <a:rPr kumimoji="0" lang="en-US" sz="2400" b="1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urier New" panose="02070309020205020404" pitchFamily="49" charset="0"/>
              </a:rPr>
              <a:t>all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urier New" panose="02070309020205020404" pitchFamily="49" charset="0"/>
              </a:rPr>
              <a:t> types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280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Indicating Templates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To let the compiler know you are going to apply a template, use the following:</a:t>
            </a:r>
          </a:p>
          <a:p>
            <a:pPr marL="457200" lvl="1" indent="0">
              <a:buFont typeface="Arial" charset="0"/>
              <a:buNone/>
            </a:pP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template &lt;class T&gt;</a:t>
            </a:r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  <p:sp>
        <p:nvSpPr>
          <p:cNvPr id="5" name="Right Brace 4"/>
          <p:cNvSpPr/>
          <p:nvPr/>
        </p:nvSpPr>
        <p:spPr>
          <a:xfrm rot="5400000">
            <a:off x="1707356" y="2101850"/>
            <a:ext cx="344488" cy="1752600"/>
          </a:xfrm>
          <a:prstGeom prst="rightBrace">
            <a:avLst>
              <a:gd name="adj1" fmla="val 23046"/>
              <a:gd name="adj2" fmla="val 49295"/>
            </a:avLst>
          </a:prstGeom>
          <a:noFill/>
          <a:ln w="57150" cap="flat" cmpd="sng" algn="ctr">
            <a:solidFill>
              <a:srgbClr val="0070C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4200" y="3172619"/>
            <a:ext cx="2590800" cy="1568450"/>
          </a:xfrm>
          <a:prstGeom prst="rect">
            <a:avLst/>
          </a:prstGeom>
          <a:solidFill>
            <a:srgbClr val="EEECE1"/>
          </a:solidFill>
          <a:ln>
            <a:solidFill>
              <a:sysClr val="windowText" lastClr="000000"/>
            </a:solidFill>
          </a:ln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urier New" panose="02070309020205020404" pitchFamily="49" charset="0"/>
              </a:rPr>
              <a:t>this keyword tells the compiler that what follows this will be a template</a:t>
            </a:r>
          </a:p>
        </p:txBody>
      </p:sp>
    </p:spTree>
    <p:extLst>
      <p:ext uri="{BB962C8B-B14F-4D97-AF65-F5344CB8AC3E}">
        <p14:creationId xmlns:p14="http://schemas.microsoft.com/office/powerpoint/2010/main" val="3132000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Error handling</a:t>
            </a:r>
          </a:p>
          <a:p>
            <a:r>
              <a:rPr lang="en-US" sz="3200" dirty="0" smtClean="0"/>
              <a:t>Exceptions</a:t>
            </a:r>
          </a:p>
          <a:p>
            <a:pPr lvl="1"/>
            <a:r>
              <a:rPr lang="en-US" sz="3200" dirty="0" smtClean="0"/>
              <a:t>Try</a:t>
            </a:r>
          </a:p>
          <a:p>
            <a:pPr lvl="1"/>
            <a:r>
              <a:rPr lang="en-US" sz="3200" dirty="0" smtClean="0"/>
              <a:t>Throw</a:t>
            </a:r>
          </a:p>
          <a:p>
            <a:pPr lvl="1"/>
            <a:r>
              <a:rPr lang="en-US" sz="3200" dirty="0" smtClean="0"/>
              <a:t>Catch</a:t>
            </a:r>
          </a:p>
          <a:p>
            <a:endParaRPr lang="en-US" sz="3200" dirty="0"/>
          </a:p>
          <a:p>
            <a:r>
              <a:rPr lang="en-US" dirty="0" smtClean="0"/>
              <a:t>Went over Exam 2</a:t>
            </a:r>
            <a:endParaRPr lang="en-US" sz="3200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0135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Indicating Templates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To let the compiler know you are going to apply a template, use the following:</a:t>
            </a:r>
          </a:p>
          <a:p>
            <a:pPr marL="457200" lvl="1" indent="0">
              <a:buFont typeface="Arial" charset="0"/>
              <a:buNone/>
            </a:pP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template &lt;class T&gt;</a:t>
            </a:r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  <p:sp>
        <p:nvSpPr>
          <p:cNvPr id="5" name="Right Brace 4"/>
          <p:cNvSpPr/>
          <p:nvPr/>
        </p:nvSpPr>
        <p:spPr>
          <a:xfrm rot="5400000">
            <a:off x="3510756" y="2433637"/>
            <a:ext cx="344488" cy="1066800"/>
          </a:xfrm>
          <a:prstGeom prst="rightBrace">
            <a:avLst>
              <a:gd name="adj1" fmla="val 23046"/>
              <a:gd name="adj2" fmla="val 49295"/>
            </a:avLst>
          </a:prstGeom>
          <a:noFill/>
          <a:ln w="57150" cap="flat" cmpd="sng" algn="ctr">
            <a:solidFill>
              <a:srgbClr val="0070C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92200" y="3159918"/>
            <a:ext cx="2857500" cy="1570038"/>
          </a:xfrm>
          <a:prstGeom prst="rect">
            <a:avLst/>
          </a:prstGeom>
          <a:solidFill>
            <a:srgbClr val="EEECE1"/>
          </a:solidFill>
          <a:ln>
            <a:solidFill>
              <a:sysClr val="windowText" lastClr="000000"/>
            </a:solidFill>
          </a:ln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urier New" panose="02070309020205020404" pitchFamily="49" charset="0"/>
              </a:rPr>
              <a:t>this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urier New" panose="02070309020205020404" pitchFamily="49" charset="0"/>
              </a:rPr>
              <a:t>does not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urier New" panose="02070309020205020404" pitchFamily="49" charset="0"/>
              </a:rPr>
              <a:t>mean “class” in the same sense as C++ classes with members!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59200" y="3286918"/>
            <a:ext cx="3505200" cy="1570038"/>
          </a:xfrm>
          <a:prstGeom prst="rect">
            <a:avLst/>
          </a:prstGeom>
          <a:solidFill>
            <a:srgbClr val="EEECE1"/>
          </a:solidFill>
          <a:ln>
            <a:solidFill>
              <a:sysClr val="windowText" lastClr="000000"/>
            </a:solidFill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urier New" panose="02070309020205020404" pitchFamily="49" charset="0"/>
              </a:rPr>
              <a:t>in fact,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urier New" panose="02070309020205020404" pitchFamily="49" charset="0"/>
              </a:rPr>
              <a:t>another keyword we can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urier New" panose="02070309020205020404" pitchFamily="49" charset="0"/>
              </a:rPr>
              <a:t>use is actually “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typename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urier New" panose="02070309020205020404" pitchFamily="49" charset="0"/>
              </a:rPr>
              <a:t>”, because we are defining a new type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49738" y="4815681"/>
            <a:ext cx="4081462" cy="1200150"/>
          </a:xfrm>
          <a:prstGeom prst="rect">
            <a:avLst/>
          </a:prstGeom>
          <a:solidFill>
            <a:srgbClr val="EEECE1"/>
          </a:solidFill>
          <a:ln>
            <a:solidFill>
              <a:sysClr val="windowText" lastClr="000000"/>
            </a:solidFill>
          </a:ln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urier New" panose="02070309020205020404" pitchFamily="49" charset="0"/>
              </a:rPr>
              <a:t>but “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class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urier New" panose="02070309020205020404" pitchFamily="49" charset="0"/>
              </a:rPr>
              <a:t>” is more common by far, and so we will use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urier New" panose="02070309020205020404" pitchFamily="49" charset="0"/>
              </a:rPr>
              <a:t>“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class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urier New" panose="02070309020205020404" pitchFamily="49" charset="0"/>
              </a:rPr>
              <a:t>”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urier New" panose="02070309020205020404" pitchFamily="49" charset="0"/>
              </a:rPr>
              <a:t>to avoid confusion</a:t>
            </a:r>
          </a:p>
        </p:txBody>
      </p:sp>
    </p:spTree>
    <p:extLst>
      <p:ext uri="{BB962C8B-B14F-4D97-AF65-F5344CB8AC3E}">
        <p14:creationId xmlns:p14="http://schemas.microsoft.com/office/powerpoint/2010/main" val="1094446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Indicating Templates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To let the compiler know you are going to apply a template, use the following:</a:t>
            </a:r>
          </a:p>
          <a:p>
            <a:pPr marL="457200" lvl="1" indent="0">
              <a:buFont typeface="Arial" charset="0"/>
              <a:buNone/>
            </a:pP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template &lt;class T&gt;</a:t>
            </a:r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  <p:sp>
        <p:nvSpPr>
          <p:cNvPr id="9" name="TextBox 8"/>
          <p:cNvSpPr txBox="1"/>
          <p:nvPr/>
        </p:nvSpPr>
        <p:spPr>
          <a:xfrm>
            <a:off x="2628900" y="3632200"/>
            <a:ext cx="2247900" cy="831850"/>
          </a:xfrm>
          <a:prstGeom prst="rect">
            <a:avLst/>
          </a:prstGeom>
          <a:solidFill>
            <a:srgbClr val="EEECE1"/>
          </a:solidFill>
          <a:ln>
            <a:solidFill>
              <a:sysClr val="windowText" lastClr="000000"/>
            </a:solidFill>
          </a:ln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urier New" panose="02070309020205020404" pitchFamily="49" charset="0"/>
              </a:rPr>
              <a:t>“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urier New" panose="02070309020205020404" pitchFamily="49" charset="0"/>
              </a:rPr>
              <a:t>” is the name of our new type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4533900" y="2870200"/>
            <a:ext cx="0" cy="762000"/>
          </a:xfrm>
          <a:prstGeom prst="straightConnector1">
            <a:avLst/>
          </a:prstGeom>
          <a:noFill/>
          <a:ln w="57150" cap="flat" cmpd="sng" algn="ctr">
            <a:solidFill>
              <a:srgbClr val="0070C0"/>
            </a:solidFill>
            <a:prstDash val="solid"/>
            <a:tailEnd type="arrow"/>
          </a:ln>
          <a:effectLst/>
        </p:spPr>
      </p:cxnSp>
      <p:sp>
        <p:nvSpPr>
          <p:cNvPr id="11" name="TextBox 10"/>
          <p:cNvSpPr txBox="1"/>
          <p:nvPr/>
        </p:nvSpPr>
        <p:spPr>
          <a:xfrm>
            <a:off x="4762500" y="3745471"/>
            <a:ext cx="3124200" cy="1200150"/>
          </a:xfrm>
          <a:prstGeom prst="rect">
            <a:avLst/>
          </a:prstGeom>
          <a:solidFill>
            <a:srgbClr val="EEECE1"/>
          </a:solidFill>
          <a:ln>
            <a:solidFill>
              <a:sysClr val="windowText" lastClr="000000"/>
            </a:solidFill>
          </a:ln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urier New" panose="02070309020205020404" pitchFamily="49" charset="0"/>
              </a:rPr>
              <a:t>we can call it anything we want, but using “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T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urier New" panose="02070309020205020404" pitchFamily="49" charset="0"/>
              </a:rPr>
              <a:t>” is the 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urier New" panose="02070309020205020404" pitchFamily="49" charset="0"/>
              </a:rPr>
              <a:t>style convention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24100" y="4946650"/>
            <a:ext cx="4343400" cy="1200150"/>
          </a:xfrm>
          <a:prstGeom prst="rect">
            <a:avLst/>
          </a:prstGeom>
          <a:solidFill>
            <a:srgbClr val="EEECE1"/>
          </a:solidFill>
          <a:ln>
            <a:solidFill>
              <a:sysClr val="windowText" lastClr="000000"/>
            </a:solidFill>
          </a:ln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urier New" panose="02070309020205020404" pitchFamily="49" charset="0"/>
              </a:rPr>
              <a:t>(of course, we can’t use “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int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urier New" panose="02070309020205020404" pitchFamily="49" charset="0"/>
              </a:rPr>
              <a:t>” or “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for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urier New" panose="02070309020205020404" pitchFamily="49" charset="0"/>
              </a:rPr>
              <a:t>” or any other types or keywords as a name for our type)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143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Indicating Templates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To let the compiler know you are going to apply a template, use the following:</a:t>
            </a:r>
          </a:p>
          <a:p>
            <a:pPr marL="457200" lvl="1" indent="0">
              <a:buFont typeface="Arial" charset="0"/>
              <a:buNone/>
            </a:pP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template &lt;class T&gt;</a:t>
            </a:r>
            <a:endParaRPr lang="en-US" altLang="en-US" dirty="0"/>
          </a:p>
          <a:p>
            <a:endParaRPr lang="en-US" altLang="en-US" dirty="0"/>
          </a:p>
          <a:p>
            <a:r>
              <a:rPr lang="en-US" altLang="en-US" dirty="0"/>
              <a:t>What this line means overall is that we plan to use “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T</a:t>
            </a:r>
            <a:r>
              <a:rPr lang="en-US" altLang="en-US" dirty="0"/>
              <a:t>” in place of a data type</a:t>
            </a:r>
          </a:p>
          <a:p>
            <a:pPr lvl="1"/>
            <a:r>
              <a:rPr lang="en-US" altLang="en-US" i="1" dirty="0"/>
              <a:t>e.g.</a:t>
            </a:r>
            <a:r>
              <a:rPr lang="en-US" altLang="en-US" dirty="0"/>
              <a:t>, 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altLang="en-US" dirty="0"/>
              <a:t>,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char</a:t>
            </a:r>
            <a:r>
              <a:rPr lang="en-US" altLang="en-US" dirty="0"/>
              <a:t>,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myClass</a:t>
            </a:r>
            <a:r>
              <a:rPr lang="en-US" altLang="en-US" dirty="0"/>
              <a:t>, etc.</a:t>
            </a:r>
          </a:p>
          <a:p>
            <a:r>
              <a:rPr lang="en-US" altLang="en-US" dirty="0"/>
              <a:t>This template prefix needs to be used before function declarations </a:t>
            </a:r>
            <a:r>
              <a:rPr lang="en-US" altLang="en-US" u="sng" dirty="0"/>
              <a:t>and</a:t>
            </a:r>
            <a:r>
              <a:rPr lang="en-US" altLang="en-US" dirty="0"/>
              <a:t> function </a:t>
            </a:r>
            <a:r>
              <a:rPr lang="en-US" altLang="en-US" dirty="0" smtClean="0"/>
              <a:t>definitions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9841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Template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Function Template</a:t>
            </a:r>
          </a:p>
          <a:p>
            <a:pPr marL="802386" lvl="2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template &lt;class T&gt;</a:t>
            </a:r>
          </a:p>
          <a:p>
            <a:pPr marL="802386" lvl="2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maxx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T&amp; a,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T&amp; b)</a:t>
            </a:r>
          </a:p>
          <a:p>
            <a:pPr marL="802386" lvl="2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802386" lvl="2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if ( a &lt; b ) </a:t>
            </a:r>
          </a:p>
          <a:p>
            <a:pPr marL="802386" lvl="2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b; </a:t>
            </a:r>
          </a:p>
          <a:p>
            <a:pPr marL="802386" lvl="2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else </a:t>
            </a:r>
          </a:p>
          <a:p>
            <a:pPr marL="802386" lvl="2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a;</a:t>
            </a:r>
          </a:p>
          <a:p>
            <a:pPr marL="802386" lvl="2" indent="0">
              <a:spcBef>
                <a:spcPts val="0"/>
              </a:spcBef>
              <a:buNone/>
            </a:pP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2000" dirty="0"/>
          </a:p>
          <a:p>
            <a:r>
              <a:rPr lang="en-US" sz="2000" dirty="0"/>
              <a:t>Compiler generates code based on the argument type</a:t>
            </a:r>
          </a:p>
          <a:p>
            <a:pPr marL="800100" lvl="2" indent="0">
              <a:buNone/>
            </a:pPr>
            <a:r>
              <a:rPr lang="en-US" sz="1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&lt;&lt;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maxx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(4, 7) &lt;&lt;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sz="2000" dirty="0"/>
          </a:p>
          <a:p>
            <a:r>
              <a:rPr lang="en-US" sz="2000" dirty="0"/>
              <a:t>Generates the following:</a:t>
            </a: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maxx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&amp; a,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&amp; b)</a:t>
            </a: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if ( a &lt; b )</a:t>
            </a: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b; </a:t>
            </a: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else</a:t>
            </a: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a;</a:t>
            </a: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5309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Template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Function Template</a:t>
            </a:r>
          </a:p>
          <a:p>
            <a:pPr marL="802386" lvl="2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template &lt;class T&gt;</a:t>
            </a:r>
          </a:p>
          <a:p>
            <a:pPr marL="802386" lvl="2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maxx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T&amp; a,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T&amp; b)</a:t>
            </a:r>
          </a:p>
          <a:p>
            <a:pPr marL="802386" lvl="2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802386" lvl="2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if ( a &lt; b ) </a:t>
            </a:r>
          </a:p>
          <a:p>
            <a:pPr marL="802386" lvl="2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b; </a:t>
            </a:r>
          </a:p>
          <a:p>
            <a:pPr marL="802386" lvl="2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else </a:t>
            </a:r>
          </a:p>
          <a:p>
            <a:pPr marL="802386" lvl="2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a;</a:t>
            </a:r>
          </a:p>
          <a:p>
            <a:pPr marL="802386" lvl="2" indent="0">
              <a:spcBef>
                <a:spcPts val="0"/>
              </a:spcBef>
              <a:buNone/>
            </a:pP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2000" dirty="0"/>
          </a:p>
          <a:p>
            <a:r>
              <a:rPr lang="en-US" sz="2000" dirty="0"/>
              <a:t>Compiler generates code based on the argument type</a:t>
            </a:r>
          </a:p>
          <a:p>
            <a:pPr marL="800100" lvl="2" indent="0">
              <a:buNone/>
            </a:pPr>
            <a:r>
              <a:rPr lang="en-US" sz="1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&lt;&lt;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maxx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(4, 7) &lt;&lt;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sz="2000" dirty="0"/>
          </a:p>
          <a:p>
            <a:r>
              <a:rPr lang="en-US" sz="2000" dirty="0"/>
              <a:t>Generates the following:</a:t>
            </a: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maxx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&amp; a,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&amp; b)</a:t>
            </a: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if ( a &lt; b )</a:t>
            </a: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b; </a:t>
            </a: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else</a:t>
            </a: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a;</a:t>
            </a:r>
          </a:p>
          <a:p>
            <a:pPr marL="800100" lvl="2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  <p:sp>
        <p:nvSpPr>
          <p:cNvPr id="5" name="AutoShape 11"/>
          <p:cNvSpPr>
            <a:spLocks noChangeArrowheads="1"/>
          </p:cNvSpPr>
          <p:nvPr/>
        </p:nvSpPr>
        <p:spPr bwMode="auto">
          <a:xfrm>
            <a:off x="5943600" y="1844678"/>
            <a:ext cx="2514601" cy="1384300"/>
          </a:xfrm>
          <a:prstGeom prst="rect">
            <a:avLst/>
          </a:prstGeom>
          <a:solidFill>
            <a:srgbClr val="F8F8F8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ts val="750"/>
              </a:spcBef>
              <a:defRPr sz="3000">
                <a:solidFill>
                  <a:srgbClr val="000000"/>
                </a:solidFill>
                <a:latin typeface="Arial" charset="0"/>
                <a:ea typeface="DejaVu LGC Sans" charset="0"/>
                <a:cs typeface="DejaVu LGC Sans" charset="0"/>
              </a:defRPr>
            </a:lvl1pPr>
            <a:lvl2pPr eaLnBrk="0" hangingPunct="0">
              <a:spcBef>
                <a:spcPts val="650"/>
              </a:spcBef>
              <a:defRPr sz="2600">
                <a:solidFill>
                  <a:srgbClr val="000000"/>
                </a:solidFill>
                <a:latin typeface="Arial" charset="0"/>
                <a:ea typeface="DejaVu LGC Sans" charset="0"/>
                <a:cs typeface="DejaVu LGC Sans" charset="0"/>
              </a:defRPr>
            </a:lvl2pPr>
            <a:lvl3pPr eaLnBrk="0" hangingPunct="0">
              <a:spcBef>
                <a:spcPts val="550"/>
              </a:spcBef>
              <a:defRPr sz="2200">
                <a:solidFill>
                  <a:srgbClr val="000000"/>
                </a:solidFill>
                <a:latin typeface="Arial" charset="0"/>
                <a:ea typeface="DejaVu LGC Sans" charset="0"/>
                <a:cs typeface="DejaVu LGC Sans" charset="0"/>
              </a:defRPr>
            </a:lvl3pPr>
            <a:lvl4pPr eaLnBrk="0" hangingPunct="0">
              <a:spcBef>
                <a:spcPts val="500"/>
              </a:spcBef>
              <a:defRPr sz="2000">
                <a:solidFill>
                  <a:srgbClr val="000000"/>
                </a:solidFill>
                <a:latin typeface="Arial" charset="0"/>
                <a:ea typeface="DejaVu LGC Sans" charset="0"/>
                <a:cs typeface="DejaVu LGC Sans" charset="0"/>
              </a:defRPr>
            </a:lvl4pPr>
            <a:lvl5pPr eaLnBrk="0" hangingPunct="0">
              <a:spcBef>
                <a:spcPts val="500"/>
              </a:spcBef>
              <a:defRPr sz="2000">
                <a:solidFill>
                  <a:srgbClr val="000000"/>
                </a:solidFill>
                <a:latin typeface="Arial" charset="0"/>
                <a:ea typeface="DejaVu LGC Sans" charset="0"/>
                <a:cs typeface="DejaVu LGC Sans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Arial" charset="0"/>
                <a:ea typeface="DejaVu LGC Sans" charset="0"/>
                <a:cs typeface="DejaVu LGC Sans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Arial" charset="0"/>
                <a:ea typeface="DejaVu LGC Sans" charset="0"/>
                <a:cs typeface="DejaVu LGC Sans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Arial" charset="0"/>
                <a:ea typeface="DejaVu LGC Sans" charset="0"/>
                <a:cs typeface="DejaVu LGC Sans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Arial" charset="0"/>
                <a:ea typeface="DejaVu LGC Sans" charset="0"/>
                <a:cs typeface="DejaVu LGC Sans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chemeClr val="tx1"/>
                </a:solidFill>
                <a:ea typeface="MS PGothic" pitchFamily="34" charset="-128"/>
              </a:rPr>
              <a:t>Notice how ‘</a:t>
            </a:r>
            <a:r>
              <a:rPr lang="en-US" altLang="en-US" sz="2000" b="1" dirty="0">
                <a:solidFill>
                  <a:schemeClr val="tx1"/>
                </a:solidFill>
                <a:latin typeface="Courier New" panose="02070309020205020404" pitchFamily="49" charset="0"/>
                <a:ea typeface="MS PGothic" pitchFamily="34" charset="-128"/>
                <a:cs typeface="Courier New" panose="02070309020205020404" pitchFamily="49" charset="0"/>
              </a:rPr>
              <a:t>T</a:t>
            </a:r>
            <a:r>
              <a:rPr lang="en-US" altLang="en-US" sz="2000" dirty="0">
                <a:solidFill>
                  <a:schemeClr val="tx1"/>
                </a:solidFill>
                <a:ea typeface="MS PGothic" pitchFamily="34" charset="-128"/>
              </a:rPr>
              <a:t>’ is mapped to ‘</a:t>
            </a:r>
            <a:r>
              <a:rPr lang="en-US" altLang="en-US" sz="2000" b="1" dirty="0" err="1">
                <a:solidFill>
                  <a:schemeClr val="tx1"/>
                </a:solidFill>
                <a:latin typeface="Courier New" panose="02070309020205020404" pitchFamily="49" charset="0"/>
                <a:ea typeface="MS PGothic" pitchFamily="34" charset="-128"/>
                <a:cs typeface="Courier New" panose="02070309020205020404" pitchFamily="49" charset="0"/>
              </a:rPr>
              <a:t>int</a:t>
            </a:r>
            <a:r>
              <a:rPr lang="en-US" altLang="en-US" sz="2000" dirty="0">
                <a:solidFill>
                  <a:schemeClr val="tx1"/>
                </a:solidFill>
                <a:ea typeface="MS PGothic" pitchFamily="34" charset="-128"/>
              </a:rPr>
              <a:t>’ everywhere in the function…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272013" y="2200634"/>
            <a:ext cx="277387" cy="0"/>
          </a:xfrm>
          <a:prstGeom prst="straightConnector1">
            <a:avLst/>
          </a:prstGeom>
          <a:ln w="57150">
            <a:solidFill>
              <a:srgbClr val="0070C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2834113" y="2200634"/>
            <a:ext cx="277387" cy="0"/>
          </a:xfrm>
          <a:prstGeom prst="straightConnector1">
            <a:avLst/>
          </a:prstGeom>
          <a:ln w="57150">
            <a:solidFill>
              <a:srgbClr val="0070C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129513" y="2200634"/>
            <a:ext cx="277387" cy="0"/>
          </a:xfrm>
          <a:prstGeom prst="straightConnector1">
            <a:avLst/>
          </a:prstGeom>
          <a:ln w="57150">
            <a:solidFill>
              <a:srgbClr val="0070C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1349219" y="4651734"/>
            <a:ext cx="277387" cy="0"/>
          </a:xfrm>
          <a:prstGeom prst="straightConnector1">
            <a:avLst/>
          </a:prstGeom>
          <a:ln w="57150">
            <a:solidFill>
              <a:srgbClr val="0070C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3187700" y="4651734"/>
            <a:ext cx="277387" cy="0"/>
          </a:xfrm>
          <a:prstGeom prst="straightConnector1">
            <a:avLst/>
          </a:prstGeom>
          <a:ln w="57150">
            <a:solidFill>
              <a:srgbClr val="0070C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663919" y="4651734"/>
            <a:ext cx="277387" cy="0"/>
          </a:xfrm>
          <a:prstGeom prst="straightConnector1">
            <a:avLst/>
          </a:prstGeom>
          <a:ln w="57150">
            <a:solidFill>
              <a:srgbClr val="0070C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9868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Templates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</a:t>
            </a:r>
            <a:r>
              <a:rPr lang="en-US" altLang="en-US" dirty="0"/>
              <a:t>hen we call these templated functions, nothing looks different:</a:t>
            </a:r>
          </a:p>
          <a:p>
            <a:endParaRPr lang="en-US" altLang="en-US" dirty="0"/>
          </a:p>
          <a:p>
            <a:pPr marL="457200" lvl="1" indent="0">
              <a:buFont typeface="Arial" charset="0"/>
              <a:buNone/>
            </a:pPr>
            <a:r>
              <a:rPr lang="en-US" altLang="en-US" b="1" dirty="0" err="1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SwapVals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altLang="en-US" b="1" dirty="0" err="1">
                <a:latin typeface="Courier New" pitchFamily="49" charset="0"/>
                <a:cs typeface="Courier New" pitchFamily="49" charset="0"/>
              </a:rPr>
              <a:t>intOne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,    </a:t>
            </a:r>
            <a:r>
              <a:rPr lang="en-US" altLang="en-US" b="1" dirty="0" err="1">
                <a:latin typeface="Courier New" pitchFamily="49" charset="0"/>
                <a:cs typeface="Courier New" pitchFamily="49" charset="0"/>
              </a:rPr>
              <a:t>intTwo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marL="457200" lvl="1" indent="0">
              <a:buFont typeface="Arial" charset="0"/>
              <a:buNone/>
            </a:pPr>
            <a:r>
              <a:rPr lang="en-US" altLang="en-US" b="1" dirty="0" err="1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SwapVals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altLang="en-US" b="1" dirty="0" err="1">
                <a:latin typeface="Courier New" pitchFamily="49" charset="0"/>
                <a:cs typeface="Courier New" pitchFamily="49" charset="0"/>
              </a:rPr>
              <a:t>charOne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,   </a:t>
            </a:r>
            <a:r>
              <a:rPr lang="en-US" altLang="en-US" b="1" dirty="0" err="1">
                <a:latin typeface="Courier New" pitchFamily="49" charset="0"/>
                <a:cs typeface="Courier New" pitchFamily="49" charset="0"/>
              </a:rPr>
              <a:t>charTwo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marL="457200" lvl="1" indent="0">
              <a:buFont typeface="Arial" charset="0"/>
              <a:buNone/>
            </a:pPr>
            <a:r>
              <a:rPr lang="en-US" altLang="en-US" b="1" dirty="0" err="1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SwapVals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altLang="en-US" b="1" dirty="0" err="1">
                <a:latin typeface="Courier New" pitchFamily="49" charset="0"/>
                <a:cs typeface="Courier New" pitchFamily="49" charset="0"/>
              </a:rPr>
              <a:t>strOne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,    </a:t>
            </a:r>
            <a:r>
              <a:rPr lang="en-US" altLang="en-US" b="1" dirty="0" err="1">
                <a:latin typeface="Courier New" pitchFamily="49" charset="0"/>
                <a:cs typeface="Courier New" pitchFamily="49" charset="0"/>
              </a:rPr>
              <a:t>strTwo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marL="457200" lvl="1" indent="0">
              <a:buNone/>
            </a:pPr>
            <a:r>
              <a:rPr lang="en-US" altLang="en-US" b="1" dirty="0" err="1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SwapVals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altLang="en-US" b="1" dirty="0" err="1">
                <a:latin typeface="Courier New" pitchFamily="49" charset="0"/>
                <a:cs typeface="Courier New" pitchFamily="49" charset="0"/>
              </a:rPr>
              <a:t>myClassA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,  </a:t>
            </a:r>
            <a:r>
              <a:rPr lang="en-US" altLang="en-US" b="1" dirty="0" err="1">
                <a:latin typeface="Courier New" pitchFamily="49" charset="0"/>
                <a:cs typeface="Courier New" pitchFamily="49" charset="0"/>
              </a:rPr>
              <a:t>myClassB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marL="457200" lvl="1" indent="0">
              <a:buNone/>
            </a:pPr>
            <a:endParaRPr lang="en-US" alt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75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(In)valid Use of Templates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369300" cy="4742531"/>
          </a:xfrm>
        </p:spPr>
        <p:txBody>
          <a:bodyPr/>
          <a:lstStyle/>
          <a:p>
            <a:r>
              <a:rPr lang="en-US" altLang="en-US" dirty="0"/>
              <a:t>Which of the following </a:t>
            </a:r>
            <a:r>
              <a:rPr lang="en-US" altLang="en-US" dirty="0" smtClean="0"/>
              <a:t>function calls will </a:t>
            </a:r>
            <a:r>
              <a:rPr lang="en-US" altLang="en-US" dirty="0"/>
              <a:t>work?</a:t>
            </a:r>
          </a:p>
          <a:p>
            <a:pPr marL="457200" lvl="1" indent="0">
              <a:buFont typeface="Arial" charset="0"/>
              <a:buNone/>
            </a:pPr>
            <a:r>
              <a:rPr lang="en-US" altLang="en-US" b="1" dirty="0" err="1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SwapVals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altLang="en-US" b="1" dirty="0" err="1" smtClean="0">
                <a:latin typeface="Courier New" pitchFamily="49" charset="0"/>
                <a:cs typeface="Courier New" pitchFamily="49" charset="0"/>
              </a:rPr>
              <a:t>bigInt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altLang="en-US" b="1" dirty="0" err="1" smtClean="0">
                <a:latin typeface="Courier New" pitchFamily="49" charset="0"/>
                <a:cs typeface="Courier New" pitchFamily="49" charset="0"/>
              </a:rPr>
              <a:t>littleInt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);</a:t>
            </a:r>
            <a:endParaRPr lang="en-US" altLang="en-US" b="1" dirty="0">
              <a:latin typeface="Courier New" pitchFamily="49" charset="0"/>
              <a:cs typeface="Courier New" pitchFamily="49" charset="0"/>
            </a:endParaRPr>
          </a:p>
          <a:p>
            <a:pPr marL="457200" lvl="1" indent="0">
              <a:buFont typeface="Arial" charset="0"/>
              <a:buNone/>
            </a:pPr>
            <a:r>
              <a:rPr lang="en-US" altLang="en-US" b="1" dirty="0" err="1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SwapVals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altLang="en-US" b="1" dirty="0" err="1" smtClean="0">
                <a:latin typeface="Courier New" pitchFamily="49" charset="0"/>
                <a:cs typeface="Courier New" pitchFamily="49" charset="0"/>
              </a:rPr>
              <a:t>myChar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altLang="en-US" b="1" dirty="0" err="1" smtClean="0">
                <a:latin typeface="Courier New" pitchFamily="49" charset="0"/>
                <a:cs typeface="Courier New" pitchFamily="49" charset="0"/>
              </a:rPr>
              <a:t>myString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marL="457200" lvl="1" indent="0">
              <a:buFont typeface="Arial" charset="0"/>
              <a:buNone/>
            </a:pPr>
            <a:r>
              <a:rPr lang="en-US" altLang="en-US" b="1" dirty="0" err="1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SwapVals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("</a:t>
            </a:r>
            <a:r>
              <a:rPr lang="en-US" altLang="en-US" b="1" dirty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</a:rPr>
              <a:t>hello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", "</a:t>
            </a:r>
            <a:r>
              <a:rPr lang="en-US" altLang="en-US" b="1" dirty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</a:rPr>
              <a:t>world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");</a:t>
            </a:r>
            <a:endParaRPr lang="en-US" altLang="en-US" dirty="0"/>
          </a:p>
          <a:p>
            <a:pPr marL="457200" lvl="1" indent="0">
              <a:buFont typeface="Arial" charset="0"/>
              <a:buNone/>
            </a:pPr>
            <a:r>
              <a:rPr lang="en-US" altLang="en-US" b="1" dirty="0" err="1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SwapVals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altLang="en-US" b="1" dirty="0" err="1" smtClean="0">
                <a:latin typeface="Courier New" pitchFamily="49" charset="0"/>
                <a:cs typeface="Courier New" pitchFamily="49" charset="0"/>
              </a:rPr>
              <a:t>doubleVar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altLang="en-US" b="1" dirty="0" err="1" smtClean="0">
                <a:latin typeface="Courier New" pitchFamily="49" charset="0"/>
                <a:cs typeface="Courier New" pitchFamily="49" charset="0"/>
              </a:rPr>
              <a:t>floatVar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);</a:t>
            </a:r>
            <a:endParaRPr lang="en-US" altLang="en-US" b="1" dirty="0">
              <a:latin typeface="Courier New" pitchFamily="49" charset="0"/>
              <a:cs typeface="Courier New" pitchFamily="49" charset="0"/>
            </a:endParaRPr>
          </a:p>
          <a:p>
            <a:pPr marL="457200" lvl="1" indent="0">
              <a:buFont typeface="Arial" charset="0"/>
              <a:buNone/>
            </a:pPr>
            <a:r>
              <a:rPr lang="en-US" altLang="en-US" b="1" dirty="0" err="1" smtClean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SwapVals</a:t>
            </a:r>
            <a:r>
              <a:rPr lang="en-US" altLang="en-US" b="1" dirty="0" smtClean="0">
                <a:latin typeface="Courier New" pitchFamily="49" charset="0"/>
                <a:cs typeface="Courier New" pitchFamily="49" charset="0"/>
              </a:rPr>
              <a:t>(Shape1, Shape2);</a:t>
            </a:r>
            <a:endParaRPr lang="en-US" altLang="en-US" b="1" dirty="0">
              <a:latin typeface="Courier New" pitchFamily="49" charset="0"/>
              <a:cs typeface="Courier New" pitchFamily="49" charset="0"/>
            </a:endParaRPr>
          </a:p>
          <a:p>
            <a:endParaRPr lang="en-US" altLang="en-US" dirty="0"/>
          </a:p>
          <a:p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  <p:sp>
        <p:nvSpPr>
          <p:cNvPr id="5" name="Rounded Rectangle 4"/>
          <p:cNvSpPr/>
          <p:nvPr/>
        </p:nvSpPr>
        <p:spPr>
          <a:xfrm rot="16200000">
            <a:off x="4488016" y="923708"/>
            <a:ext cx="474292" cy="3605276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ounded Rectangle 5"/>
          <p:cNvSpPr/>
          <p:nvPr/>
        </p:nvSpPr>
        <p:spPr>
          <a:xfrm rot="16200000">
            <a:off x="4731512" y="1734312"/>
            <a:ext cx="469900" cy="4087876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ounded Rectangle 6"/>
          <p:cNvSpPr/>
          <p:nvPr/>
        </p:nvSpPr>
        <p:spPr>
          <a:xfrm rot="16200000">
            <a:off x="4420362" y="1527301"/>
            <a:ext cx="457200" cy="3452876"/>
          </a:xfrm>
          <a:prstGeom prst="roundRect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AutoShape 11"/>
          <p:cNvSpPr>
            <a:spLocks noChangeArrowheads="1"/>
          </p:cNvSpPr>
          <p:nvPr/>
        </p:nvSpPr>
        <p:spPr bwMode="auto">
          <a:xfrm>
            <a:off x="1595881" y="4686300"/>
            <a:ext cx="2971801" cy="1384300"/>
          </a:xfrm>
          <a:prstGeom prst="roundRect">
            <a:avLst>
              <a:gd name="adj" fmla="val 16667"/>
            </a:avLst>
          </a:prstGeom>
          <a:solidFill>
            <a:srgbClr val="F8F8F8"/>
          </a:solidFill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ts val="750"/>
              </a:spcBef>
              <a:defRPr sz="3000">
                <a:solidFill>
                  <a:srgbClr val="000000"/>
                </a:solidFill>
                <a:latin typeface="Arial" charset="0"/>
                <a:ea typeface="DejaVu LGC Sans" charset="0"/>
                <a:cs typeface="DejaVu LGC Sans" charset="0"/>
              </a:defRPr>
            </a:lvl1pPr>
            <a:lvl2pPr eaLnBrk="0" hangingPunct="0">
              <a:spcBef>
                <a:spcPts val="650"/>
              </a:spcBef>
              <a:defRPr sz="2600">
                <a:solidFill>
                  <a:srgbClr val="000000"/>
                </a:solidFill>
                <a:latin typeface="Arial" charset="0"/>
                <a:ea typeface="DejaVu LGC Sans" charset="0"/>
                <a:cs typeface="DejaVu LGC Sans" charset="0"/>
              </a:defRPr>
            </a:lvl2pPr>
            <a:lvl3pPr eaLnBrk="0" hangingPunct="0">
              <a:spcBef>
                <a:spcPts val="550"/>
              </a:spcBef>
              <a:defRPr sz="2200">
                <a:solidFill>
                  <a:srgbClr val="000000"/>
                </a:solidFill>
                <a:latin typeface="Arial" charset="0"/>
                <a:ea typeface="DejaVu LGC Sans" charset="0"/>
                <a:cs typeface="DejaVu LGC Sans" charset="0"/>
              </a:defRPr>
            </a:lvl3pPr>
            <a:lvl4pPr eaLnBrk="0" hangingPunct="0">
              <a:spcBef>
                <a:spcPts val="500"/>
              </a:spcBef>
              <a:defRPr sz="2000">
                <a:solidFill>
                  <a:srgbClr val="000000"/>
                </a:solidFill>
                <a:latin typeface="Arial" charset="0"/>
                <a:ea typeface="DejaVu LGC Sans" charset="0"/>
                <a:cs typeface="DejaVu LGC Sans" charset="0"/>
              </a:defRPr>
            </a:lvl4pPr>
            <a:lvl5pPr eaLnBrk="0" hangingPunct="0">
              <a:spcBef>
                <a:spcPts val="500"/>
              </a:spcBef>
              <a:defRPr sz="2000">
                <a:solidFill>
                  <a:srgbClr val="000000"/>
                </a:solidFill>
                <a:latin typeface="Arial" charset="0"/>
                <a:ea typeface="DejaVu LGC Sans" charset="0"/>
                <a:cs typeface="DejaVu LGC Sans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Arial" charset="0"/>
                <a:ea typeface="DejaVu LGC Sans" charset="0"/>
                <a:cs typeface="DejaVu LGC Sans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Arial" charset="0"/>
                <a:ea typeface="DejaVu LGC Sans" charset="0"/>
                <a:cs typeface="DejaVu LGC Sans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Arial" charset="0"/>
                <a:ea typeface="DejaVu LGC Sans" charset="0"/>
                <a:cs typeface="DejaVu LGC Sans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Arial" charset="0"/>
                <a:ea typeface="DejaVu LGC Sans" charset="0"/>
                <a:cs typeface="DejaVu LGC Sans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 smtClean="0">
                <a:solidFill>
                  <a:schemeClr val="tx1"/>
                </a:solidFill>
                <a:ea typeface="MS PGothic" pitchFamily="34" charset="-128"/>
              </a:rPr>
              <a:t>These use two different types, and the </a:t>
            </a:r>
            <a:r>
              <a:rPr lang="en-US" altLang="en-US" sz="2000" dirty="0" err="1" smtClean="0">
                <a:solidFill>
                  <a:schemeClr val="tx1"/>
                </a:solidFill>
                <a:ea typeface="MS PGothic" pitchFamily="34" charset="-128"/>
              </a:rPr>
              <a:t>SwapVals</a:t>
            </a:r>
            <a:r>
              <a:rPr lang="en-US" altLang="en-US" sz="2000" dirty="0" smtClean="0">
                <a:solidFill>
                  <a:schemeClr val="tx1"/>
                </a:solidFill>
                <a:ea typeface="MS PGothic" pitchFamily="34" charset="-128"/>
              </a:rPr>
              <a:t>() function doesn’t allow this.</a:t>
            </a:r>
            <a:endParaRPr lang="en-US" altLang="en-US" sz="2000" dirty="0">
              <a:solidFill>
                <a:schemeClr val="tx1"/>
              </a:solidFill>
              <a:ea typeface="MS PGothic" pitchFamily="34" charset="-128"/>
            </a:endParaRPr>
          </a:p>
        </p:txBody>
      </p:sp>
      <p:sp>
        <p:nvSpPr>
          <p:cNvPr id="9" name="AutoShape 11"/>
          <p:cNvSpPr>
            <a:spLocks noChangeArrowheads="1"/>
          </p:cNvSpPr>
          <p:nvPr/>
        </p:nvSpPr>
        <p:spPr bwMode="auto">
          <a:xfrm>
            <a:off x="5008119" y="4845050"/>
            <a:ext cx="2522981" cy="1066800"/>
          </a:xfrm>
          <a:prstGeom prst="roundRect">
            <a:avLst>
              <a:gd name="adj" fmla="val 16667"/>
            </a:avLst>
          </a:prstGeom>
          <a:solidFill>
            <a:srgbClr val="F8F8F8"/>
          </a:solidFill>
          <a:ln w="57150">
            <a:solidFill>
              <a:srgbClr val="FFC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ts val="750"/>
              </a:spcBef>
              <a:defRPr sz="3000">
                <a:solidFill>
                  <a:srgbClr val="000000"/>
                </a:solidFill>
                <a:latin typeface="Arial" charset="0"/>
                <a:ea typeface="DejaVu LGC Sans" charset="0"/>
                <a:cs typeface="DejaVu LGC Sans" charset="0"/>
              </a:defRPr>
            </a:lvl1pPr>
            <a:lvl2pPr eaLnBrk="0" hangingPunct="0">
              <a:spcBef>
                <a:spcPts val="650"/>
              </a:spcBef>
              <a:defRPr sz="2600">
                <a:solidFill>
                  <a:srgbClr val="000000"/>
                </a:solidFill>
                <a:latin typeface="Arial" charset="0"/>
                <a:ea typeface="DejaVu LGC Sans" charset="0"/>
                <a:cs typeface="DejaVu LGC Sans" charset="0"/>
              </a:defRPr>
            </a:lvl2pPr>
            <a:lvl3pPr eaLnBrk="0" hangingPunct="0">
              <a:spcBef>
                <a:spcPts val="550"/>
              </a:spcBef>
              <a:defRPr sz="2200">
                <a:solidFill>
                  <a:srgbClr val="000000"/>
                </a:solidFill>
                <a:latin typeface="Arial" charset="0"/>
                <a:ea typeface="DejaVu LGC Sans" charset="0"/>
                <a:cs typeface="DejaVu LGC Sans" charset="0"/>
              </a:defRPr>
            </a:lvl3pPr>
            <a:lvl4pPr eaLnBrk="0" hangingPunct="0">
              <a:spcBef>
                <a:spcPts val="500"/>
              </a:spcBef>
              <a:defRPr sz="2000">
                <a:solidFill>
                  <a:srgbClr val="000000"/>
                </a:solidFill>
                <a:latin typeface="Arial" charset="0"/>
                <a:ea typeface="DejaVu LGC Sans" charset="0"/>
                <a:cs typeface="DejaVu LGC Sans" charset="0"/>
              </a:defRPr>
            </a:lvl4pPr>
            <a:lvl5pPr eaLnBrk="0" hangingPunct="0">
              <a:spcBef>
                <a:spcPts val="500"/>
              </a:spcBef>
              <a:defRPr sz="2000">
                <a:solidFill>
                  <a:srgbClr val="000000"/>
                </a:solidFill>
                <a:latin typeface="Arial" charset="0"/>
                <a:ea typeface="DejaVu LGC Sans" charset="0"/>
                <a:cs typeface="DejaVu LGC Sans" charset="0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Arial" charset="0"/>
                <a:ea typeface="DejaVu LGC Sans" charset="0"/>
                <a:cs typeface="DejaVu LGC Sans" charset="0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Arial" charset="0"/>
                <a:ea typeface="DejaVu LGC Sans" charset="0"/>
                <a:cs typeface="DejaVu LGC Sans" charset="0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Arial" charset="0"/>
                <a:ea typeface="DejaVu LGC Sans" charset="0"/>
                <a:cs typeface="DejaVu LGC Sans" charset="0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Arial" charset="0"/>
                <a:ea typeface="DejaVu LGC Sans" charset="0"/>
                <a:cs typeface="DejaVu LGC Sans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 smtClean="0">
                <a:solidFill>
                  <a:schemeClr val="tx1"/>
                </a:solidFill>
                <a:ea typeface="MS PGothic" pitchFamily="34" charset="-128"/>
              </a:rPr>
              <a:t>These are two string literals – we can’t swap those!</a:t>
            </a:r>
            <a:endParaRPr lang="en-US" altLang="en-US" sz="2000" dirty="0">
              <a:solidFill>
                <a:schemeClr val="tx1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28851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Template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Templated functions can handle any </a:t>
            </a:r>
            <a:br>
              <a:rPr lang="en-US" altLang="en-US" dirty="0"/>
            </a:br>
            <a:r>
              <a:rPr lang="en-US" altLang="en-US" dirty="0"/>
              <a:t>input </a:t>
            </a:r>
            <a:r>
              <a:rPr lang="en-US" altLang="en-US" dirty="0" smtClean="0"/>
              <a:t>type </a:t>
            </a:r>
            <a:r>
              <a:rPr lang="en-US" altLang="en-US" dirty="0"/>
              <a:t>that “makes sense” </a:t>
            </a:r>
          </a:p>
          <a:p>
            <a:pPr lvl="1"/>
            <a:r>
              <a:rPr lang="en-US" altLang="en-US" i="1" dirty="0"/>
              <a:t>i.e.</a:t>
            </a:r>
            <a:r>
              <a:rPr lang="en-US" altLang="en-US" dirty="0"/>
              <a:t>, any data type where the behavior </a:t>
            </a:r>
            <a:br>
              <a:rPr lang="en-US" altLang="en-US" dirty="0"/>
            </a:br>
            <a:r>
              <a:rPr lang="en-US" altLang="en-US" dirty="0"/>
              <a:t>that occurs in the function is defined</a:t>
            </a:r>
          </a:p>
          <a:p>
            <a:pPr lvl="3"/>
            <a:endParaRPr lang="en-US" altLang="en-US" dirty="0"/>
          </a:p>
          <a:p>
            <a:r>
              <a:rPr lang="en-US" altLang="en-US" dirty="0"/>
              <a:t>Even user-defined types!</a:t>
            </a:r>
          </a:p>
          <a:p>
            <a:pPr lvl="1"/>
            <a:r>
              <a:rPr lang="en-US" altLang="en-US" b="1" dirty="0"/>
              <a:t>As long as the behavior is defined</a:t>
            </a:r>
          </a:p>
          <a:p>
            <a:pPr lvl="1"/>
            <a:r>
              <a:rPr lang="en-US" altLang="en-US" dirty="0"/>
              <a:t>What happens if the behavior isn’t defined?</a:t>
            </a:r>
          </a:p>
          <a:p>
            <a:pPr lvl="2"/>
            <a:r>
              <a:rPr lang="en-US" altLang="en-US" sz="2800" dirty="0"/>
              <a:t>Compiler will give you </a:t>
            </a:r>
            <a:r>
              <a:rPr lang="en-US" altLang="en-US" sz="2800"/>
              <a:t>an </a:t>
            </a:r>
            <a:r>
              <a:rPr lang="en-US" altLang="en-US" sz="2800" smtClean="0"/>
              <a:t>error (maybe)</a:t>
            </a:r>
            <a:endParaRPr lang="en-US" altLang="en-US" sz="2800" dirty="0" smtClean="0"/>
          </a:p>
          <a:p>
            <a:pPr lvl="2"/>
            <a:r>
              <a:rPr lang="en-US" altLang="en-US" sz="2800" dirty="0" smtClean="0"/>
              <a:t>Your program compiles, but doesn’t work right</a:t>
            </a:r>
            <a:endParaRPr lang="en-US" altLang="en-US" sz="28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184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4 Announcement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were some questions about this, so…</a:t>
            </a:r>
          </a:p>
          <a:p>
            <a:endParaRPr lang="en-US" dirty="0"/>
          </a:p>
          <a:p>
            <a:r>
              <a:rPr lang="en-US" dirty="0" smtClean="0"/>
              <a:t>A player who has to Draw Two does </a:t>
            </a:r>
            <a:r>
              <a:rPr lang="en-US" u="sng" dirty="0" smtClean="0"/>
              <a:t>NOT</a:t>
            </a:r>
            <a:r>
              <a:rPr lang="en-US" dirty="0" smtClean="0"/>
              <a:t> skip their turn!</a:t>
            </a:r>
          </a:p>
          <a:p>
            <a:endParaRPr lang="en-US" dirty="0"/>
          </a:p>
          <a:p>
            <a:r>
              <a:rPr lang="en-US" dirty="0" smtClean="0"/>
              <a:t>They can play a card after drawing two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5365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Overloading Templates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51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482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Overload Templates?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585200" cy="4742531"/>
          </a:xfrm>
        </p:spPr>
        <p:txBody>
          <a:bodyPr/>
          <a:lstStyle/>
          <a:p>
            <a:r>
              <a:rPr lang="en-US" dirty="0"/>
              <a:t>Sometimes, even though the behavior is defined, the function performs incorrectly</a:t>
            </a:r>
          </a:p>
          <a:p>
            <a:pPr lvl="3"/>
            <a:endParaRPr lang="en-US" dirty="0"/>
          </a:p>
          <a:p>
            <a:r>
              <a:rPr lang="en-US" dirty="0"/>
              <a:t>Assume the code:</a:t>
            </a:r>
          </a:p>
          <a:p>
            <a:pPr marL="45085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char* s1 = "hello";</a:t>
            </a:r>
          </a:p>
          <a:p>
            <a:pPr marL="45085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char* s2 = "goodbye";</a:t>
            </a:r>
          </a:p>
          <a:p>
            <a:pPr marL="45085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 s1, s2 );</a:t>
            </a:r>
          </a:p>
          <a:p>
            <a:pPr lvl="3"/>
            <a:endParaRPr lang="en-US" dirty="0"/>
          </a:p>
          <a:p>
            <a:r>
              <a:rPr lang="en-US" dirty="0"/>
              <a:t>What is the call to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/>
              <a:t> actually going to do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0430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Incorrect Template Performance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572500" cy="4742531"/>
          </a:xfrm>
        </p:spPr>
        <p:txBody>
          <a:bodyPr/>
          <a:lstStyle/>
          <a:p>
            <a:r>
              <a:rPr lang="en-US" dirty="0"/>
              <a:t>The compiler generates:</a:t>
            </a:r>
          </a:p>
          <a:p>
            <a:pPr marL="45085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char*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maxx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char*&amp; a,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char*&amp; b)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  if ( a &lt; b ) 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    return b;</a:t>
            </a:r>
          </a:p>
          <a:p>
            <a:pPr marL="45085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else 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    return a;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lvl="3"/>
            <a:endParaRPr lang="en-US" dirty="0"/>
          </a:p>
          <a:p>
            <a:r>
              <a:rPr lang="en-US" dirty="0"/>
              <a:t>Is this what we want?</a:t>
            </a:r>
          </a:p>
          <a:p>
            <a:pPr lvl="1"/>
            <a:r>
              <a:rPr lang="en-US" dirty="0" smtClean="0"/>
              <a:t>It’s going to sort them by their address in memory!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3576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Overloading a Template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Fix this by creating a version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/>
              <a:t> specifically to handle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char* </a:t>
            </a:r>
            <a:r>
              <a:rPr lang="en-US" dirty="0"/>
              <a:t>variables</a:t>
            </a:r>
          </a:p>
          <a:p>
            <a:pPr lvl="1"/>
            <a:r>
              <a:rPr lang="en-US" dirty="0"/>
              <a:t>Compiler will use this instead of the template</a:t>
            </a:r>
          </a:p>
          <a:p>
            <a:pPr lvl="3"/>
            <a:endParaRPr lang="en-US" dirty="0"/>
          </a:p>
          <a:p>
            <a:pPr marL="45085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char*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(char *a, char *b) </a:t>
            </a:r>
          </a:p>
          <a:p>
            <a:pPr marL="45085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{ </a:t>
            </a:r>
          </a:p>
          <a:p>
            <a:pPr marL="45085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if 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strcmp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(a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b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&lt; 0) </a:t>
            </a:r>
          </a:p>
          <a:p>
            <a:pPr marL="45085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b; </a:t>
            </a:r>
          </a:p>
          <a:p>
            <a:pPr marL="45085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else </a:t>
            </a:r>
          </a:p>
          <a:p>
            <a:pPr marL="45085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a; </a:t>
            </a:r>
          </a:p>
          <a:p>
            <a:pPr marL="45085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}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2797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Compiling Templates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07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Compiler Handling of Templates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Exactly what versions of </a:t>
            </a:r>
            <a:r>
              <a:rPr lang="en-US" altLang="en-US" b="1" dirty="0" err="1">
                <a:latin typeface="Courier New" pitchFamily="49" charset="0"/>
                <a:cs typeface="Courier New" pitchFamily="49" charset="0"/>
              </a:rPr>
              <a:t>SwapVals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()</a:t>
            </a:r>
            <a:r>
              <a:rPr lang="en-US" altLang="en-US" dirty="0"/>
              <a:t> are created is determined at    what?  time</a:t>
            </a:r>
          </a:p>
          <a:p>
            <a:pPr lvl="3"/>
            <a:endParaRPr lang="en-US" altLang="en-US" dirty="0"/>
          </a:p>
          <a:p>
            <a:r>
              <a:rPr lang="en-US" altLang="en-US" dirty="0"/>
              <a:t>If we call </a:t>
            </a:r>
            <a:r>
              <a:rPr lang="en-US" altLang="en-US" b="1" dirty="0" err="1">
                <a:latin typeface="Courier New" pitchFamily="49" charset="0"/>
                <a:cs typeface="Courier New" pitchFamily="49" charset="0"/>
              </a:rPr>
              <a:t>SwapVals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()</a:t>
            </a:r>
            <a:r>
              <a:rPr lang="en-US" altLang="en-US" dirty="0"/>
              <a:t> with integers and strings, the compiler will create versions of </a:t>
            </a:r>
            <a:br>
              <a:rPr lang="en-US" altLang="en-US" dirty="0"/>
            </a:br>
            <a:r>
              <a:rPr lang="en-US" altLang="en-US" dirty="0"/>
              <a:t>the function that take in integers and strings</a:t>
            </a:r>
          </a:p>
          <a:p>
            <a:pPr lvl="3"/>
            <a:endParaRPr lang="en-US" altLang="en-US" dirty="0"/>
          </a:p>
          <a:p>
            <a:endParaRPr lang="en-US" alt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4979985" y="1915668"/>
            <a:ext cx="1524000" cy="40056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compile</a:t>
            </a:r>
          </a:p>
        </p:txBody>
      </p:sp>
    </p:spTree>
    <p:extLst>
      <p:ext uri="{BB962C8B-B14F-4D97-AF65-F5344CB8AC3E}">
        <p14:creationId xmlns:p14="http://schemas.microsoft.com/office/powerpoint/2010/main" val="1598342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Separate Compilation</a:t>
            </a:r>
            <a:r>
              <a:rPr lang="en-US" dirty="0"/>
              <a:t>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Which versions of templated function to </a:t>
            </a:r>
            <a:br>
              <a:rPr lang="en-US" altLang="en-US" dirty="0"/>
            </a:br>
            <a:r>
              <a:rPr lang="en-US" altLang="en-US" dirty="0"/>
              <a:t>create are determined at compile time</a:t>
            </a:r>
          </a:p>
          <a:p>
            <a:pPr lvl="3"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How does this affect our use of separate compilation?</a:t>
            </a:r>
          </a:p>
          <a:p>
            <a:pPr lvl="1" eaLnBrk="1" hangingPunct="1"/>
            <a:r>
              <a:rPr lang="en-US" altLang="en-US" dirty="0"/>
              <a:t>Function declaration in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.h </a:t>
            </a:r>
            <a:r>
              <a:rPr lang="en-US" altLang="en-US" dirty="0"/>
              <a:t>file</a:t>
            </a:r>
          </a:p>
          <a:p>
            <a:pPr lvl="1" eaLnBrk="1" hangingPunct="1"/>
            <a:r>
              <a:rPr lang="en-US" altLang="en-US" dirty="0"/>
              <a:t>Function definition in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.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cpp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dirty="0"/>
              <a:t>file</a:t>
            </a:r>
          </a:p>
          <a:p>
            <a:pPr lvl="1" eaLnBrk="1" hangingPunct="1"/>
            <a:r>
              <a:rPr lang="en-US" altLang="en-US" dirty="0"/>
              <a:t>Function call in separate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.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cpp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dirty="0"/>
              <a:t>file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2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Separate Compilation: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Here’s an illustrative example: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4114800" y="2000250"/>
            <a:ext cx="4114800" cy="12017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en-US" sz="1800" b="1">
                <a:latin typeface="Courier New" pitchFamily="49" charset="0"/>
                <a:cs typeface="Courier New" pitchFamily="49" charset="0"/>
              </a:rPr>
              <a:t>template &lt;class T&gt;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en-US" sz="1800" b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void </a:t>
            </a:r>
            <a:r>
              <a:rPr lang="fr-FR" altLang="en-US" sz="1800" b="1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SwapVals</a:t>
            </a:r>
            <a:r>
              <a:rPr lang="fr-FR" altLang="en-US" sz="1800" b="1">
                <a:latin typeface="Courier New" pitchFamily="49" charset="0"/>
                <a:cs typeface="Courier New" pitchFamily="49" charset="0"/>
              </a:rPr>
              <a:t>(</a:t>
            </a:r>
            <a:r>
              <a:rPr lang="fr-FR" altLang="en-US" sz="1800" b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T</a:t>
            </a:r>
            <a:r>
              <a:rPr lang="fr-FR" altLang="en-US" sz="1800" b="1">
                <a:latin typeface="Courier New" pitchFamily="49" charset="0"/>
                <a:cs typeface="Courier New" pitchFamily="49" charset="0"/>
              </a:rPr>
              <a:t> &amp;</a:t>
            </a:r>
            <a:r>
              <a:rPr lang="fr-FR" altLang="en-US" sz="1800" b="1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v1</a:t>
            </a:r>
            <a:r>
              <a:rPr lang="fr-FR" altLang="en-US" sz="1800" b="1">
                <a:latin typeface="Courier New" pitchFamily="49" charset="0"/>
                <a:cs typeface="Courier New" pitchFamily="49" charset="0"/>
              </a:rPr>
              <a:t>, </a:t>
            </a:r>
            <a:r>
              <a:rPr lang="fr-FR" altLang="en-US" sz="1800" b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T</a:t>
            </a:r>
            <a:r>
              <a:rPr lang="fr-FR" altLang="en-US" sz="1800" b="1">
                <a:latin typeface="Courier New" pitchFamily="49" charset="0"/>
                <a:cs typeface="Courier New" pitchFamily="49" charset="0"/>
              </a:rPr>
              <a:t> &amp;</a:t>
            </a:r>
            <a:r>
              <a:rPr lang="fr-FR" altLang="en-US" sz="1800" b="1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v2</a:t>
            </a:r>
            <a:r>
              <a:rPr lang="fr-FR" altLang="en-US" sz="1800" b="1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b="1">
              <a:latin typeface="Courier New" pitchFamily="49" charset="0"/>
              <a:cs typeface="Courier New" pitchFamily="49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b="1" u="sng">
                <a:latin typeface="Courier New" pitchFamily="49" charset="0"/>
                <a:cs typeface="Courier New" pitchFamily="49" charset="0"/>
              </a:rPr>
              <a:t>swap.h</a:t>
            </a:r>
          </a:p>
        </p:txBody>
      </p:sp>
      <p:sp>
        <p:nvSpPr>
          <p:cNvPr id="10" name="TextBox 4"/>
          <p:cNvSpPr txBox="1">
            <a:spLocks noChangeArrowheads="1"/>
          </p:cNvSpPr>
          <p:nvPr/>
        </p:nvSpPr>
        <p:spPr bwMode="auto">
          <a:xfrm>
            <a:off x="4125913" y="3311525"/>
            <a:ext cx="4103687" cy="3140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#include </a:t>
            </a:r>
            <a:r>
              <a:rPr lang="en-US" altLang="en-US" sz="1800" b="1" dirty="0" smtClean="0">
                <a:latin typeface="Courier New" pitchFamily="49" charset="0"/>
                <a:cs typeface="Courier New" pitchFamily="49" charset="0"/>
              </a:rPr>
              <a:t>"</a:t>
            </a:r>
            <a:r>
              <a:rPr lang="en-US" altLang="en-US" sz="1800" b="1" dirty="0" err="1" smtClean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</a:rPr>
              <a:t>swap.h</a:t>
            </a:r>
            <a:r>
              <a:rPr lang="en-US" altLang="en-US" sz="1800" b="1" dirty="0" smtClean="0">
                <a:latin typeface="Courier New" pitchFamily="49" charset="0"/>
                <a:cs typeface="Courier New" pitchFamily="49" charset="0"/>
              </a:rPr>
              <a:t>"</a:t>
            </a:r>
            <a:endParaRPr lang="en-US" altLang="en-US" sz="1800" b="1" dirty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b="1" dirty="0">
              <a:solidFill>
                <a:srgbClr val="0070C0"/>
              </a:solidFill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 err="1">
                <a:latin typeface="Courier New" pitchFamily="49" charset="0"/>
                <a:cs typeface="Courier New" pitchFamily="49" charset="0"/>
              </a:rPr>
              <a:t>template</a:t>
            </a:r>
            <a:r>
              <a:rPr lang="fr-FR" altLang="en-US" sz="1800" b="1" dirty="0">
                <a:latin typeface="Courier New" pitchFamily="49" charset="0"/>
                <a:cs typeface="Courier New" pitchFamily="49" charset="0"/>
              </a:rPr>
              <a:t> &lt;class T&gt;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void</a:t>
            </a:r>
            <a:r>
              <a:rPr lang="fr-FR" altLang="en-US" sz="18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fr-FR" altLang="en-US" sz="1800" b="1" dirty="0" err="1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SwapVals</a:t>
            </a:r>
            <a:r>
              <a:rPr lang="fr-FR" altLang="en-US" sz="1800" b="1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fr-FR" altLang="en-US" sz="18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T</a:t>
            </a:r>
            <a:r>
              <a:rPr lang="fr-FR" altLang="en-US" sz="1800" b="1" dirty="0">
                <a:latin typeface="Courier New" pitchFamily="49" charset="0"/>
                <a:cs typeface="Courier New" pitchFamily="49" charset="0"/>
              </a:rPr>
              <a:t> &amp;</a:t>
            </a:r>
            <a:r>
              <a:rPr lang="fr-FR" altLang="en-US" sz="1800" b="1" dirty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v1</a:t>
            </a:r>
            <a:r>
              <a:rPr lang="fr-FR" altLang="en-US" sz="1800" b="1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fr-FR" altLang="en-US" sz="18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T</a:t>
            </a:r>
            <a:r>
              <a:rPr lang="fr-FR" altLang="en-US" sz="1800" b="1" dirty="0">
                <a:latin typeface="Courier New" pitchFamily="49" charset="0"/>
                <a:cs typeface="Courier New" pitchFamily="49" charset="0"/>
              </a:rPr>
              <a:t> &amp;</a:t>
            </a:r>
            <a:r>
              <a:rPr lang="fr-FR" altLang="en-US" sz="1800" b="1" dirty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v2</a:t>
            </a:r>
            <a:r>
              <a:rPr lang="fr-FR" altLang="en-US" sz="1800" b="1" dirty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fr-FR" altLang="en-US" sz="18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T</a:t>
            </a:r>
            <a:r>
              <a:rPr lang="fr-FR" altLang="en-US" sz="1800" b="1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fr-FR" altLang="en-US" sz="1800" b="1" dirty="0" err="1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temp</a:t>
            </a:r>
            <a:r>
              <a:rPr lang="fr-FR" altLang="en-US" sz="1800" b="1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fr-FR" altLang="en-US" sz="1800" b="1" dirty="0" err="1">
                <a:latin typeface="Courier New" pitchFamily="49" charset="0"/>
                <a:cs typeface="Courier New" pitchFamily="49" charset="0"/>
              </a:rPr>
              <a:t>temp</a:t>
            </a:r>
            <a:r>
              <a:rPr lang="fr-FR" altLang="en-US" sz="1800" b="1" dirty="0">
                <a:latin typeface="Courier New" pitchFamily="49" charset="0"/>
                <a:cs typeface="Courier New" pitchFamily="49" charset="0"/>
              </a:rPr>
              <a:t> = v1;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latin typeface="Courier New" pitchFamily="49" charset="0"/>
                <a:cs typeface="Courier New" pitchFamily="49" charset="0"/>
              </a:rPr>
              <a:t>  v1   = v2;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latin typeface="Courier New" pitchFamily="49" charset="0"/>
                <a:cs typeface="Courier New" pitchFamily="49" charset="0"/>
              </a:rPr>
              <a:t>  v2   = </a:t>
            </a:r>
            <a:r>
              <a:rPr lang="fr-FR" altLang="en-US" sz="1800" b="1" dirty="0" err="1">
                <a:latin typeface="Courier New" pitchFamily="49" charset="0"/>
                <a:cs typeface="Courier New" pitchFamily="49" charset="0"/>
              </a:rPr>
              <a:t>temp</a:t>
            </a:r>
            <a:r>
              <a:rPr lang="fr-FR" altLang="en-US" sz="1800" b="1" dirty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en-US" sz="1800" b="1" dirty="0">
                <a:latin typeface="Courier New" pitchFamily="49" charset="0"/>
                <a:cs typeface="Courier New" pitchFamily="49" charset="0"/>
              </a:rPr>
              <a:t>}</a:t>
            </a:r>
            <a:endParaRPr lang="en-US" altLang="en-US" sz="1800" b="1" dirty="0">
              <a:latin typeface="Courier New" pitchFamily="49" charset="0"/>
              <a:cs typeface="Courier New" pitchFamily="49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b="1" u="sng" dirty="0">
                <a:latin typeface="Courier New" pitchFamily="49" charset="0"/>
                <a:cs typeface="Courier New" pitchFamily="49" charset="0"/>
              </a:rPr>
              <a:t>swap.cpp</a:t>
            </a:r>
          </a:p>
        </p:txBody>
      </p:sp>
      <p:sp>
        <p:nvSpPr>
          <p:cNvPr id="11" name="TextBox 5"/>
          <p:cNvSpPr txBox="1">
            <a:spLocks noChangeArrowheads="1"/>
          </p:cNvSpPr>
          <p:nvPr/>
        </p:nvSpPr>
        <p:spPr bwMode="auto">
          <a:xfrm>
            <a:off x="762000" y="2000250"/>
            <a:ext cx="3200400" cy="25860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#include </a:t>
            </a:r>
            <a:r>
              <a:rPr lang="en-US" altLang="en-US" sz="1800" b="1" dirty="0" smtClean="0">
                <a:latin typeface="Courier New" pitchFamily="49" charset="0"/>
                <a:cs typeface="Courier New" pitchFamily="49" charset="0"/>
              </a:rPr>
              <a:t>"</a:t>
            </a:r>
            <a:r>
              <a:rPr lang="en-US" altLang="en-US" sz="1800" b="1" dirty="0" err="1" smtClean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</a:rPr>
              <a:t>swap.h</a:t>
            </a:r>
            <a:r>
              <a:rPr lang="en-US" altLang="en-US" sz="1800" b="1" dirty="0" smtClean="0">
                <a:latin typeface="Courier New" pitchFamily="49" charset="0"/>
                <a:cs typeface="Courier New" pitchFamily="49" charset="0"/>
              </a:rPr>
              <a:t>"</a:t>
            </a:r>
            <a:endParaRPr lang="en-US" altLang="en-US" sz="1800" b="1" dirty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b="1" dirty="0">
              <a:solidFill>
                <a:srgbClr val="0070C0"/>
              </a:solidFill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sz="18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sz="1800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main</a:t>
            </a:r>
            <a:r>
              <a:rPr lang="en-US" altLang="en-US" sz="1800" b="1" dirty="0">
                <a:latin typeface="Courier New" pitchFamily="49" charset="0"/>
                <a:cs typeface="Courier New" pitchFamily="49" charset="0"/>
              </a:rPr>
              <a:t>()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sz="1800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sz="18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sz="1800" b="1" dirty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a</a:t>
            </a:r>
            <a:r>
              <a:rPr lang="en-US" altLang="en-US" sz="1800" b="1" dirty="0">
                <a:latin typeface="Courier New" pitchFamily="49" charset="0"/>
                <a:cs typeface="Courier New" pitchFamily="49" charset="0"/>
              </a:rPr>
              <a:t> = 3, </a:t>
            </a:r>
            <a:r>
              <a:rPr lang="en-US" altLang="en-US" sz="1800" b="1" dirty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b</a:t>
            </a:r>
            <a:r>
              <a:rPr lang="en-US" altLang="en-US" sz="1800" b="1" dirty="0">
                <a:latin typeface="Courier New" pitchFamily="49" charset="0"/>
                <a:cs typeface="Courier New" pitchFamily="49" charset="0"/>
              </a:rPr>
              <a:t> = 8;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sz="1800" b="1" dirty="0" err="1">
                <a:latin typeface="Courier New" pitchFamily="49" charset="0"/>
                <a:cs typeface="Courier New" pitchFamily="49" charset="0"/>
              </a:rPr>
              <a:t>SwapVals</a:t>
            </a:r>
            <a:r>
              <a:rPr lang="en-US" altLang="en-US" sz="1800" b="1" dirty="0">
                <a:latin typeface="Courier New" pitchFamily="49" charset="0"/>
                <a:cs typeface="Courier New" pitchFamily="49" charset="0"/>
              </a:rPr>
              <a:t>(a, b);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b="1" dirty="0">
              <a:latin typeface="Courier New" pitchFamily="49" charset="0"/>
              <a:cs typeface="Courier New" pitchFamily="49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b="1" u="sng" dirty="0">
                <a:latin typeface="Courier New" pitchFamily="49" charset="0"/>
                <a:cs typeface="Courier New" pitchFamily="49" charset="0"/>
              </a:rPr>
              <a:t>main.cpp</a:t>
            </a:r>
          </a:p>
        </p:txBody>
      </p:sp>
    </p:spTree>
    <p:extLst>
      <p:ext uri="{BB962C8B-B14F-4D97-AF65-F5344CB8AC3E}">
        <p14:creationId xmlns:p14="http://schemas.microsoft.com/office/powerpoint/2010/main" val="3845194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Separate Compilation</a:t>
            </a:r>
            <a:r>
              <a:rPr lang="en-US" dirty="0"/>
              <a:t>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Most compilers (including GL’s) cannot handle separate compilation with templates</a:t>
            </a:r>
          </a:p>
          <a:p>
            <a:pPr lvl="3"/>
            <a:endParaRPr lang="en-US" altLang="en-US" dirty="0"/>
          </a:p>
          <a:p>
            <a:r>
              <a:rPr lang="en-US" altLang="en-US" dirty="0"/>
              <a:t>When 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swap.cpp</a:t>
            </a:r>
            <a:r>
              <a:rPr lang="en-US" altLang="en-US" dirty="0"/>
              <a:t> is compiled…</a:t>
            </a:r>
          </a:p>
          <a:p>
            <a:pPr lvl="1"/>
            <a:r>
              <a:rPr lang="en-US" altLang="en-US" dirty="0"/>
              <a:t>There are no calls to </a:t>
            </a:r>
            <a:r>
              <a:rPr lang="en-US" altLang="en-US" b="1" dirty="0" err="1">
                <a:latin typeface="Courier New" pitchFamily="49" charset="0"/>
                <a:cs typeface="Courier New" pitchFamily="49" charset="0"/>
              </a:rPr>
              <a:t>SwapVals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()</a:t>
            </a:r>
          </a:p>
          <a:p>
            <a:pPr lvl="1"/>
            <a:r>
              <a:rPr lang="en-US" altLang="en-US" dirty="0"/>
              <a:t>so </a:t>
            </a:r>
            <a:r>
              <a:rPr lang="en-US" altLang="en-US" b="1" dirty="0" err="1">
                <a:latin typeface="Courier New" pitchFamily="49" charset="0"/>
                <a:cs typeface="Courier New" pitchFamily="49" charset="0"/>
              </a:rPr>
              <a:t>swap.o</a:t>
            </a:r>
            <a:r>
              <a:rPr lang="en-US" altLang="en-US" dirty="0"/>
              <a:t> has no </a:t>
            </a:r>
            <a:r>
              <a:rPr lang="en-US" altLang="en-US" b="1" dirty="0" err="1">
                <a:latin typeface="Courier New" pitchFamily="49" charset="0"/>
                <a:cs typeface="Courier New" pitchFamily="49" charset="0"/>
              </a:rPr>
              <a:t>SwapVals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()</a:t>
            </a:r>
            <a:r>
              <a:rPr lang="en-US" altLang="en-US" dirty="0"/>
              <a:t> definitions</a:t>
            </a:r>
          </a:p>
          <a:p>
            <a:endParaRPr lang="en-US" alt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6149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Separate Compilation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When 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main.cpp</a:t>
            </a:r>
            <a:r>
              <a:rPr lang="en-US" altLang="en-US" dirty="0"/>
              <a:t> is compiled…</a:t>
            </a:r>
          </a:p>
          <a:p>
            <a:pPr lvl="1"/>
            <a:r>
              <a:rPr lang="en-US" altLang="en-US" dirty="0"/>
              <a:t>It assumes everything is fine</a:t>
            </a:r>
          </a:p>
          <a:p>
            <a:pPr lvl="1"/>
            <a:r>
              <a:rPr lang="en-US" altLang="en-US" dirty="0"/>
              <a:t>Since </a:t>
            </a:r>
            <a:r>
              <a:rPr lang="en-US" altLang="en-US" b="1" dirty="0" err="1">
                <a:latin typeface="Courier New" pitchFamily="49" charset="0"/>
                <a:cs typeface="Courier New" pitchFamily="49" charset="0"/>
              </a:rPr>
              <a:t>swap.h</a:t>
            </a:r>
            <a:r>
              <a:rPr lang="en-US" altLang="en-US" dirty="0"/>
              <a:t> has the appropriate declaration</a:t>
            </a:r>
          </a:p>
          <a:p>
            <a:endParaRPr lang="en-US" dirty="0"/>
          </a:p>
          <a:p>
            <a:r>
              <a:rPr lang="en-US" altLang="en-US" dirty="0"/>
              <a:t>When </a:t>
            </a:r>
            <a:r>
              <a:rPr lang="en-US" altLang="en-US" b="1" dirty="0" err="1">
                <a:latin typeface="Courier New" pitchFamily="49" charset="0"/>
                <a:cs typeface="Courier New" pitchFamily="49" charset="0"/>
              </a:rPr>
              <a:t>main.o</a:t>
            </a:r>
            <a:r>
              <a:rPr lang="en-US" altLang="en-US" dirty="0"/>
              <a:t> and </a:t>
            </a:r>
            <a:r>
              <a:rPr lang="en-US" altLang="en-US" b="1" dirty="0" err="1">
                <a:latin typeface="Courier New" pitchFamily="49" charset="0"/>
                <a:cs typeface="Courier New" pitchFamily="49" charset="0"/>
              </a:rPr>
              <a:t>swap.o</a:t>
            </a:r>
            <a:r>
              <a:rPr lang="en-US" altLang="en-US" dirty="0"/>
              <a:t> are </a:t>
            </a:r>
            <a:r>
              <a:rPr lang="en-US" altLang="en-US" u="sng" dirty="0"/>
              <a:t>linked</a:t>
            </a:r>
            <a:r>
              <a:rPr lang="en-US" altLang="en-US" dirty="0"/>
              <a:t>…</a:t>
            </a:r>
          </a:p>
          <a:p>
            <a:pPr lvl="1"/>
            <a:r>
              <a:rPr lang="en-US" altLang="en-US" dirty="0"/>
              <a:t>Everything goes wrong</a:t>
            </a:r>
          </a:p>
          <a:p>
            <a:pPr lvl="1"/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error: undefined reference to </a:t>
            </a:r>
            <a:br>
              <a:rPr lang="en-US" altLang="en-US" b="1" dirty="0">
                <a:latin typeface="Courier New" pitchFamily="49" charset="0"/>
                <a:cs typeface="Courier New" pitchFamily="49" charset="0"/>
              </a:rPr>
            </a:b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‘void </a:t>
            </a:r>
            <a:r>
              <a:rPr lang="en-US" altLang="en-US" b="1" dirty="0" err="1">
                <a:latin typeface="Courier New" pitchFamily="49" charset="0"/>
                <a:cs typeface="Courier New" pitchFamily="49" charset="0"/>
              </a:rPr>
              <a:t>SwapVals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&lt;</a:t>
            </a:r>
            <a:r>
              <a:rPr lang="en-US" altLang="en-US" b="1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&gt;(</a:t>
            </a:r>
            <a:r>
              <a:rPr lang="en-US" altLang="en-US" b="1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&amp;, </a:t>
            </a:r>
            <a:r>
              <a:rPr lang="en-US" altLang="en-US" b="1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b="1" dirty="0">
                <a:latin typeface="Courier New" pitchFamily="49" charset="0"/>
                <a:cs typeface="Courier New" pitchFamily="49" charset="0"/>
              </a:rPr>
              <a:t>&amp;)’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3611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Separate Compilation Solutions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The template function definition code must be in the </a:t>
            </a:r>
            <a:r>
              <a:rPr lang="en-US" altLang="en-US" u="sng" dirty="0"/>
              <a:t>same</a:t>
            </a:r>
            <a:r>
              <a:rPr lang="en-US" altLang="en-US" dirty="0"/>
              <a:t> file as the function call code</a:t>
            </a:r>
          </a:p>
          <a:p>
            <a:endParaRPr lang="en-US" altLang="en-US" dirty="0"/>
          </a:p>
          <a:p>
            <a:r>
              <a:rPr lang="en-US" altLang="en-US" dirty="0"/>
              <a:t>Two ways to do this:</a:t>
            </a:r>
          </a:p>
          <a:p>
            <a:pPr lvl="1"/>
            <a:r>
              <a:rPr lang="en-US" altLang="en-US" dirty="0" smtClean="0"/>
              <a:t>Place </a:t>
            </a:r>
            <a:r>
              <a:rPr lang="en-US" altLang="en-US" dirty="0"/>
              <a:t>function definition in </a:t>
            </a:r>
            <a:r>
              <a:rPr lang="en-US" altLang="en-US" b="1" dirty="0" err="1">
                <a:latin typeface="Courier New" pitchFamily="49" charset="0"/>
                <a:cs typeface="Courier New" pitchFamily="49" charset="0"/>
              </a:rPr>
              <a:t>main.c</a:t>
            </a:r>
            <a:endParaRPr lang="en-US" altLang="en-US" b="1" dirty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en-US" altLang="en-US" dirty="0" smtClean="0"/>
              <a:t>Place </a:t>
            </a:r>
            <a:r>
              <a:rPr lang="en-US" altLang="en-US" dirty="0"/>
              <a:t>function definition in </a:t>
            </a:r>
            <a:r>
              <a:rPr lang="en-US" altLang="en-US" b="1" dirty="0" err="1">
                <a:latin typeface="Courier New" pitchFamily="49" charset="0"/>
                <a:cs typeface="Courier New" pitchFamily="49" charset="0"/>
              </a:rPr>
              <a:t>swap.h</a:t>
            </a:r>
            <a:r>
              <a:rPr lang="en-US" altLang="en-US" dirty="0"/>
              <a:t>, </a:t>
            </a:r>
            <a:br>
              <a:rPr lang="en-US" altLang="en-US" dirty="0"/>
            </a:br>
            <a:r>
              <a:rPr lang="en-US" altLang="en-US" dirty="0"/>
              <a:t>which is 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include</a:t>
            </a:r>
            <a:r>
              <a:rPr lang="en-US" altLang="en-US" dirty="0" err="1"/>
              <a:t>’d</a:t>
            </a:r>
            <a:r>
              <a:rPr lang="en-US" altLang="en-US" dirty="0"/>
              <a:t> in </a:t>
            </a:r>
            <a:r>
              <a:rPr lang="en-US" altLang="en-US" b="1" dirty="0" err="1">
                <a:latin typeface="Courier New" pitchFamily="49" charset="0"/>
                <a:cs typeface="Courier New" pitchFamily="49" charset="0"/>
              </a:rPr>
              <a:t>main.c</a:t>
            </a:r>
            <a:endParaRPr lang="en-US" altLang="en-US" b="1" dirty="0">
              <a:latin typeface="Courier New" pitchFamily="49" charset="0"/>
              <a:cs typeface="Courier New" pitchFamily="49" charset="0"/>
            </a:endParaRPr>
          </a:p>
          <a:p>
            <a:pPr lvl="1"/>
            <a:endParaRPr lang="en-US" altLang="en-US" dirty="0"/>
          </a:p>
          <a:p>
            <a:pPr lvl="1"/>
            <a:endParaRPr lang="en-US" alt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8164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Bits &amp; Pieces</a:t>
            </a:r>
          </a:p>
          <a:p>
            <a:pPr lvl="1"/>
            <a:r>
              <a:rPr lang="en-US" dirty="0" smtClean="0"/>
              <a:t>Initialization lists</a:t>
            </a:r>
          </a:p>
          <a:p>
            <a:pPr lvl="1"/>
            <a:r>
              <a:rPr lang="en-US" dirty="0" smtClean="0"/>
              <a:t>The “grep” command</a:t>
            </a:r>
          </a:p>
          <a:p>
            <a:pPr lvl="1"/>
            <a:r>
              <a:rPr lang="en-US" dirty="0" smtClean="0"/>
              <a:t>Redirecting input and output</a:t>
            </a:r>
          </a:p>
          <a:p>
            <a:endParaRPr lang="en-US" dirty="0" smtClean="0"/>
          </a:p>
          <a:p>
            <a:r>
              <a:rPr lang="en-US" dirty="0" smtClean="0"/>
              <a:t>Templates</a:t>
            </a:r>
          </a:p>
          <a:p>
            <a:pPr lvl="1"/>
            <a:r>
              <a:rPr lang="en-US" dirty="0" smtClean="0"/>
              <a:t>How to implement them</a:t>
            </a:r>
          </a:p>
          <a:p>
            <a:pPr lvl="1"/>
            <a:r>
              <a:rPr lang="en-US" dirty="0"/>
              <a:t>Possible problems (and solutions)</a:t>
            </a:r>
          </a:p>
          <a:p>
            <a:pPr lvl="1"/>
            <a:r>
              <a:rPr lang="en-US" dirty="0"/>
              <a:t>Compiling with templates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118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Template Compilation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Second option keeps some sense of separate compilation, and better allows code reuse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125913" y="2374900"/>
            <a:ext cx="4103687" cy="39703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en-US" sz="1800" b="1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// declaration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en-US" sz="1800" b="1">
                <a:latin typeface="Courier New" pitchFamily="49" charset="0"/>
                <a:cs typeface="Courier New" pitchFamily="49" charset="0"/>
              </a:rPr>
              <a:t>template &lt;class T&gt;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en-US" sz="1800" b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void </a:t>
            </a:r>
            <a:r>
              <a:rPr lang="fr-FR" altLang="en-US" sz="1800" b="1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SwapVals</a:t>
            </a:r>
            <a:r>
              <a:rPr lang="fr-FR" altLang="en-US" sz="1800" b="1">
                <a:latin typeface="Courier New" pitchFamily="49" charset="0"/>
                <a:cs typeface="Courier New" pitchFamily="49" charset="0"/>
              </a:rPr>
              <a:t>(</a:t>
            </a:r>
            <a:r>
              <a:rPr lang="fr-FR" altLang="en-US" sz="1800" b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T</a:t>
            </a:r>
            <a:r>
              <a:rPr lang="fr-FR" altLang="en-US" sz="1800" b="1">
                <a:latin typeface="Courier New" pitchFamily="49" charset="0"/>
                <a:cs typeface="Courier New" pitchFamily="49" charset="0"/>
              </a:rPr>
              <a:t> &amp;</a:t>
            </a:r>
            <a:r>
              <a:rPr lang="fr-FR" altLang="en-US" sz="1800" b="1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v1</a:t>
            </a:r>
            <a:r>
              <a:rPr lang="fr-FR" altLang="en-US" sz="1800" b="1">
                <a:latin typeface="Courier New" pitchFamily="49" charset="0"/>
                <a:cs typeface="Courier New" pitchFamily="49" charset="0"/>
              </a:rPr>
              <a:t>, </a:t>
            </a:r>
            <a:r>
              <a:rPr lang="fr-FR" altLang="en-US" sz="1800" b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T</a:t>
            </a:r>
            <a:r>
              <a:rPr lang="fr-FR" altLang="en-US" sz="1800" b="1">
                <a:latin typeface="Courier New" pitchFamily="49" charset="0"/>
                <a:cs typeface="Courier New" pitchFamily="49" charset="0"/>
              </a:rPr>
              <a:t> &amp;</a:t>
            </a:r>
            <a:r>
              <a:rPr lang="fr-FR" altLang="en-US" sz="1800" b="1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v2</a:t>
            </a:r>
            <a:r>
              <a:rPr lang="fr-FR" altLang="en-US" sz="1800" b="1">
                <a:latin typeface="Courier New" pitchFamily="49" charset="0"/>
                <a:cs typeface="Courier New" pitchFamily="49" charset="0"/>
              </a:rPr>
              <a:t>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b="1">
              <a:solidFill>
                <a:srgbClr val="0070C0"/>
              </a:solidFill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002060"/>
                </a:solidFill>
                <a:latin typeface="Courier New" pitchFamily="49" charset="0"/>
                <a:cs typeface="Courier New" pitchFamily="49" charset="0"/>
              </a:rPr>
              <a:t>// definition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en-US" sz="1800" b="1">
                <a:latin typeface="Courier New" pitchFamily="49" charset="0"/>
                <a:cs typeface="Courier New" pitchFamily="49" charset="0"/>
              </a:rPr>
              <a:t>template &lt;class T&gt;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en-US" sz="1800" b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void </a:t>
            </a:r>
            <a:r>
              <a:rPr lang="fr-FR" altLang="en-US" sz="1800" b="1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SwapVals</a:t>
            </a:r>
            <a:r>
              <a:rPr lang="fr-FR" altLang="en-US" sz="1800" b="1">
                <a:latin typeface="Courier New" pitchFamily="49" charset="0"/>
                <a:cs typeface="Courier New" pitchFamily="49" charset="0"/>
              </a:rPr>
              <a:t>(</a:t>
            </a:r>
            <a:r>
              <a:rPr lang="fr-FR" altLang="en-US" sz="1800" b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T</a:t>
            </a:r>
            <a:r>
              <a:rPr lang="fr-FR" altLang="en-US" sz="1800" b="1">
                <a:latin typeface="Courier New" pitchFamily="49" charset="0"/>
                <a:cs typeface="Courier New" pitchFamily="49" charset="0"/>
              </a:rPr>
              <a:t> &amp;</a:t>
            </a:r>
            <a:r>
              <a:rPr lang="fr-FR" altLang="en-US" sz="1800" b="1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v1</a:t>
            </a:r>
            <a:r>
              <a:rPr lang="fr-FR" altLang="en-US" sz="1800" b="1">
                <a:latin typeface="Courier New" pitchFamily="49" charset="0"/>
                <a:cs typeface="Courier New" pitchFamily="49" charset="0"/>
              </a:rPr>
              <a:t>, </a:t>
            </a:r>
            <a:r>
              <a:rPr lang="fr-FR" altLang="en-US" sz="1800" b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T</a:t>
            </a:r>
            <a:r>
              <a:rPr lang="fr-FR" altLang="en-US" sz="1800" b="1">
                <a:latin typeface="Courier New" pitchFamily="49" charset="0"/>
                <a:cs typeface="Courier New" pitchFamily="49" charset="0"/>
              </a:rPr>
              <a:t> &amp;</a:t>
            </a:r>
            <a:r>
              <a:rPr lang="fr-FR" altLang="en-US" sz="1800" b="1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v2</a:t>
            </a:r>
            <a:r>
              <a:rPr lang="fr-FR" altLang="en-US" sz="1800" b="1">
                <a:latin typeface="Courier New" pitchFamily="49" charset="0"/>
                <a:cs typeface="Courier New" pitchFamily="49" charset="0"/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en-US" sz="1800" b="1">
                <a:latin typeface="Courier New" pitchFamily="49" charset="0"/>
                <a:cs typeface="Courier New" pitchFamily="49" charset="0"/>
              </a:rPr>
              <a:t>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en-US" sz="1800" b="1">
                <a:latin typeface="Courier New" pitchFamily="49" charset="0"/>
                <a:cs typeface="Courier New" pitchFamily="49" charset="0"/>
              </a:rPr>
              <a:t>  </a:t>
            </a:r>
            <a:r>
              <a:rPr lang="fr-FR" altLang="en-US" sz="1800" b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T</a:t>
            </a:r>
            <a:r>
              <a:rPr lang="fr-FR" altLang="en-US" sz="1800" b="1">
                <a:latin typeface="Courier New" pitchFamily="49" charset="0"/>
                <a:cs typeface="Courier New" pitchFamily="49" charset="0"/>
              </a:rPr>
              <a:t> </a:t>
            </a:r>
            <a:r>
              <a:rPr lang="fr-FR" altLang="en-US" sz="1800" b="1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temp</a:t>
            </a:r>
            <a:r>
              <a:rPr lang="fr-FR" altLang="en-US" sz="1800" b="1">
                <a:latin typeface="Courier New" pitchFamily="49" charset="0"/>
                <a:cs typeface="Courier New" pitchFamily="49" charset="0"/>
              </a:rPr>
              <a:t>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en-US" sz="1800" b="1">
                <a:latin typeface="Courier New" pitchFamily="49" charset="0"/>
                <a:cs typeface="Courier New" pitchFamily="49" charset="0"/>
              </a:rPr>
              <a:t>  temp = v1;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en-US" sz="1800" b="1">
                <a:latin typeface="Courier New" pitchFamily="49" charset="0"/>
                <a:cs typeface="Courier New" pitchFamily="49" charset="0"/>
              </a:rPr>
              <a:t>  v1   = v2;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en-US" sz="1800" b="1">
                <a:latin typeface="Courier New" pitchFamily="49" charset="0"/>
                <a:cs typeface="Courier New" pitchFamily="49" charset="0"/>
              </a:rPr>
              <a:t>  v2   = temp;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en-US" sz="1800" b="1">
                <a:latin typeface="Courier New" pitchFamily="49" charset="0"/>
                <a:cs typeface="Courier New" pitchFamily="49" charset="0"/>
              </a:rPr>
              <a:t>}</a:t>
            </a:r>
            <a:endParaRPr lang="en-US" altLang="en-US" sz="1800" b="1">
              <a:latin typeface="Courier New" pitchFamily="49" charset="0"/>
              <a:cs typeface="Courier New" pitchFamily="49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b="1" u="sng">
                <a:latin typeface="Courier New" pitchFamily="49" charset="0"/>
                <a:cs typeface="Courier New" pitchFamily="49" charset="0"/>
              </a:rPr>
              <a:t>swap.h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62000" y="2387600"/>
            <a:ext cx="3200400" cy="25860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#include </a:t>
            </a:r>
            <a:r>
              <a:rPr lang="en-US" altLang="en-US" sz="1800" b="1" dirty="0" smtClean="0">
                <a:latin typeface="Courier New" pitchFamily="49" charset="0"/>
                <a:cs typeface="Courier New" pitchFamily="49" charset="0"/>
              </a:rPr>
              <a:t>"</a:t>
            </a:r>
            <a:r>
              <a:rPr lang="en-US" altLang="en-US" sz="1800" b="1" dirty="0" err="1" smtClean="0">
                <a:solidFill>
                  <a:srgbClr val="008000"/>
                </a:solidFill>
                <a:latin typeface="Courier New" pitchFamily="49" charset="0"/>
                <a:cs typeface="Courier New" pitchFamily="49" charset="0"/>
              </a:rPr>
              <a:t>swap.h</a:t>
            </a:r>
            <a:r>
              <a:rPr lang="en-US" altLang="en-US" sz="1800" b="1" dirty="0" smtClean="0">
                <a:latin typeface="Courier New" pitchFamily="49" charset="0"/>
                <a:cs typeface="Courier New" pitchFamily="49" charset="0"/>
              </a:rPr>
              <a:t>"</a:t>
            </a:r>
            <a:endParaRPr lang="en-US" altLang="en-US" sz="1800" b="1" dirty="0"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b="1" dirty="0">
              <a:solidFill>
                <a:srgbClr val="0070C0"/>
              </a:solidFill>
              <a:latin typeface="Courier New" pitchFamily="49" charset="0"/>
              <a:cs typeface="Courier New" pitchFamily="49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sz="18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sz="1800" b="1" dirty="0">
                <a:solidFill>
                  <a:srgbClr val="C00000"/>
                </a:solidFill>
                <a:latin typeface="Courier New" pitchFamily="49" charset="0"/>
                <a:cs typeface="Courier New" pitchFamily="49" charset="0"/>
              </a:rPr>
              <a:t>main</a:t>
            </a:r>
            <a:r>
              <a:rPr lang="en-US" altLang="en-US" sz="1800" b="1" dirty="0">
                <a:latin typeface="Courier New" pitchFamily="49" charset="0"/>
                <a:cs typeface="Courier New" pitchFamily="49" charset="0"/>
              </a:rPr>
              <a:t>()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latin typeface="Courier New" pitchFamily="49" charset="0"/>
                <a:cs typeface="Courier New" pitchFamily="49" charset="0"/>
              </a:rPr>
              <a:t>{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sz="1800" b="1" dirty="0" err="1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altLang="en-US" sz="1800" b="1" dirty="0">
                <a:solidFill>
                  <a:srgbClr val="0070C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sz="1800" b="1" dirty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a</a:t>
            </a:r>
            <a:r>
              <a:rPr lang="en-US" altLang="en-US" sz="1800" b="1" dirty="0">
                <a:latin typeface="Courier New" pitchFamily="49" charset="0"/>
                <a:cs typeface="Courier New" pitchFamily="49" charset="0"/>
              </a:rPr>
              <a:t> = 3, </a:t>
            </a:r>
            <a:r>
              <a:rPr lang="en-US" altLang="en-US" sz="1800" b="1" dirty="0">
                <a:solidFill>
                  <a:srgbClr val="D60093"/>
                </a:solidFill>
                <a:latin typeface="Courier New" pitchFamily="49" charset="0"/>
                <a:cs typeface="Courier New" pitchFamily="49" charset="0"/>
              </a:rPr>
              <a:t>b</a:t>
            </a:r>
            <a:r>
              <a:rPr lang="en-US" altLang="en-US" sz="1800" b="1" dirty="0">
                <a:latin typeface="Courier New" pitchFamily="49" charset="0"/>
                <a:cs typeface="Courier New" pitchFamily="49" charset="0"/>
              </a:rPr>
              <a:t> = 8;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altLang="en-US" sz="1800" b="1" dirty="0" err="1">
                <a:latin typeface="Courier New" pitchFamily="49" charset="0"/>
                <a:cs typeface="Courier New" pitchFamily="49" charset="0"/>
              </a:rPr>
              <a:t>SwapVals</a:t>
            </a:r>
            <a:r>
              <a:rPr lang="en-US" altLang="en-US" sz="1800" b="1" dirty="0">
                <a:latin typeface="Courier New" pitchFamily="49" charset="0"/>
                <a:cs typeface="Courier New" pitchFamily="49" charset="0"/>
              </a:rPr>
              <a:t>(a, b);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b="1" dirty="0">
              <a:latin typeface="Courier New" pitchFamily="49" charset="0"/>
              <a:cs typeface="Courier New" pitchFamily="49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b="1" u="sng" dirty="0">
                <a:latin typeface="Courier New" pitchFamily="49" charset="0"/>
                <a:cs typeface="Courier New" pitchFamily="49" charset="0"/>
              </a:rPr>
              <a:t>main.cpp</a:t>
            </a:r>
          </a:p>
        </p:txBody>
      </p:sp>
    </p:spTree>
    <p:extLst>
      <p:ext uri="{BB962C8B-B14F-4D97-AF65-F5344CB8AC3E}">
        <p14:creationId xmlns:p14="http://schemas.microsoft.com/office/powerpoint/2010/main" val="1826654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Class Templates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261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Templating Classes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Want to be able to define classes that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work </a:t>
            </a:r>
            <a:r>
              <a:rPr lang="en-US" dirty="0"/>
              <a:t>with various types of objects</a:t>
            </a:r>
          </a:p>
          <a:p>
            <a:r>
              <a:rPr lang="en-US" dirty="0"/>
              <a:t>Shouldn’t matter what kind of object it stores</a:t>
            </a:r>
          </a:p>
          <a:p>
            <a:pPr lvl="3"/>
            <a:endParaRPr lang="en-US" dirty="0"/>
          </a:p>
          <a:p>
            <a:r>
              <a:rPr lang="en-US" dirty="0"/>
              <a:t>Generic “collections” of objects</a:t>
            </a:r>
          </a:p>
          <a:p>
            <a:pPr lvl="1"/>
            <a:r>
              <a:rPr lang="en-US" dirty="0"/>
              <a:t>Linked List</a:t>
            </a:r>
          </a:p>
          <a:p>
            <a:pPr lvl="1"/>
            <a:r>
              <a:rPr lang="en-US" dirty="0"/>
              <a:t>Stack</a:t>
            </a:r>
          </a:p>
          <a:p>
            <a:pPr lvl="1"/>
            <a:r>
              <a:rPr lang="en-US" dirty="0"/>
              <a:t>Vector</a:t>
            </a:r>
          </a:p>
          <a:p>
            <a:pPr lvl="1"/>
            <a:r>
              <a:rPr lang="en-US" dirty="0"/>
              <a:t>Binary Tree (341)</a:t>
            </a:r>
          </a:p>
          <a:p>
            <a:pPr lvl="1"/>
            <a:r>
              <a:rPr lang="en-US" dirty="0"/>
              <a:t>Hash Table (341)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8203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Making a Templated Class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597900" cy="4742531"/>
          </a:xfrm>
        </p:spPr>
        <p:txBody>
          <a:bodyPr/>
          <a:lstStyle/>
          <a:p>
            <a:r>
              <a:rPr lang="en-US" dirty="0"/>
              <a:t>Three key steps</a:t>
            </a:r>
            <a:r>
              <a:rPr lang="en-US" dirty="0" smtClean="0"/>
              <a:t>:</a:t>
            </a:r>
          </a:p>
          <a:p>
            <a:endParaRPr lang="en-US" dirty="0"/>
          </a:p>
          <a:p>
            <a:pPr marL="571500" indent="-514350">
              <a:buFont typeface="+mj-lt"/>
              <a:buAutoNum type="arabicPeriod"/>
            </a:pPr>
            <a:r>
              <a:rPr lang="en-US" sz="2800" dirty="0"/>
              <a:t>Add template line</a:t>
            </a:r>
          </a:p>
          <a:p>
            <a:pPr lvl="1"/>
            <a:r>
              <a:rPr lang="en-US" dirty="0"/>
              <a:t>Before class declaration</a:t>
            </a:r>
          </a:p>
          <a:p>
            <a:pPr marL="571500" indent="-514350">
              <a:buFont typeface="+mj-lt"/>
              <a:buAutoNum type="arabicPeriod"/>
            </a:pPr>
            <a:r>
              <a:rPr lang="en-US" sz="2800" dirty="0"/>
              <a:t>Add template line</a:t>
            </a:r>
          </a:p>
          <a:p>
            <a:pPr lvl="1"/>
            <a:r>
              <a:rPr lang="en-US" dirty="0"/>
              <a:t>Before each method in implementation</a:t>
            </a:r>
          </a:p>
          <a:p>
            <a:pPr marL="571500" indent="-514350">
              <a:buFont typeface="+mj-lt"/>
              <a:buAutoNum type="arabicPeriod"/>
            </a:pPr>
            <a:r>
              <a:rPr lang="en-US" sz="2800" dirty="0"/>
              <a:t>Change class name to include template</a:t>
            </a:r>
          </a:p>
          <a:p>
            <a:pPr lvl="1"/>
            <a:r>
              <a:rPr lang="en-US" dirty="0"/>
              <a:t>Add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&lt;T&gt;</a:t>
            </a:r>
            <a:r>
              <a:rPr lang="en-US" dirty="0"/>
              <a:t> after the class name wherever it appears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506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Templated Node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44</a:t>
            </a:fld>
            <a:endParaRPr lang="en-US" alt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4838" cy="4830763"/>
          </a:xfrm>
        </p:spPr>
        <p:txBody>
          <a:bodyPr/>
          <a:lstStyle/>
          <a:p>
            <a:pPr marL="0" indent="0">
              <a:lnSpc>
                <a:spcPct val="80000"/>
              </a:lnSpc>
              <a:spcBef>
                <a:spcPts val="300"/>
              </a:spcBef>
              <a:buNone/>
            </a:pPr>
            <a:r>
              <a:rPr lang="en-US" altLang="en-US" sz="1400" b="1" dirty="0">
                <a:solidFill>
                  <a:srgbClr val="C00000"/>
                </a:solidFill>
                <a:latin typeface="Courier New" pitchFamily="49" charset="0"/>
              </a:rPr>
              <a:t>template &lt;class T&gt;</a:t>
            </a:r>
          </a:p>
          <a:p>
            <a:pPr marL="0" indent="0">
              <a:lnSpc>
                <a:spcPct val="80000"/>
              </a:lnSpc>
              <a:spcBef>
                <a:spcPts val="300"/>
              </a:spcBef>
              <a:buNone/>
            </a:pPr>
            <a:r>
              <a:rPr lang="en-US" altLang="en-US" sz="1400" b="1" dirty="0">
                <a:latin typeface="Courier New" pitchFamily="49" charset="0"/>
              </a:rPr>
              <a:t>class Node</a:t>
            </a:r>
          </a:p>
          <a:p>
            <a:pPr marL="0" indent="0">
              <a:lnSpc>
                <a:spcPct val="80000"/>
              </a:lnSpc>
              <a:spcBef>
                <a:spcPts val="300"/>
              </a:spcBef>
              <a:buNone/>
            </a:pPr>
            <a:r>
              <a:rPr lang="en-US" altLang="en-US" sz="1400" b="1" dirty="0">
                <a:latin typeface="Courier New" pitchFamily="49" charset="0"/>
              </a:rPr>
              <a:t>{</a:t>
            </a:r>
          </a:p>
          <a:p>
            <a:pPr marL="0" indent="0">
              <a:lnSpc>
                <a:spcPct val="80000"/>
              </a:lnSpc>
              <a:spcBef>
                <a:spcPts val="300"/>
              </a:spcBef>
              <a:buNone/>
            </a:pPr>
            <a:r>
              <a:rPr lang="en-US" altLang="en-US" sz="1400" b="1" dirty="0">
                <a:latin typeface="Courier New" pitchFamily="49" charset="0"/>
              </a:rPr>
              <a:t>   public:</a:t>
            </a:r>
          </a:p>
          <a:p>
            <a:pPr marL="0" indent="0">
              <a:lnSpc>
                <a:spcPct val="80000"/>
              </a:lnSpc>
              <a:spcBef>
                <a:spcPts val="300"/>
              </a:spcBef>
              <a:buNone/>
            </a:pPr>
            <a:r>
              <a:rPr lang="en-US" altLang="en-US" sz="1400" b="1" dirty="0">
                <a:latin typeface="Courier New" pitchFamily="49" charset="0"/>
              </a:rPr>
              <a:t>      Node( </a:t>
            </a:r>
            <a:r>
              <a:rPr lang="en-US" altLang="en-US" sz="1400" b="1" dirty="0" err="1">
                <a:latin typeface="Courier New" pitchFamily="49" charset="0"/>
              </a:rPr>
              <a:t>const</a:t>
            </a:r>
            <a:r>
              <a:rPr lang="en-US" altLang="en-US" sz="1400" b="1" dirty="0">
                <a:latin typeface="Courier New" pitchFamily="49" charset="0"/>
              </a:rPr>
              <a:t> </a:t>
            </a:r>
            <a:r>
              <a:rPr lang="en-US" altLang="en-US" sz="1400" b="1" dirty="0">
                <a:solidFill>
                  <a:srgbClr val="C00000"/>
                </a:solidFill>
                <a:latin typeface="Courier New" pitchFamily="49" charset="0"/>
              </a:rPr>
              <a:t>T</a:t>
            </a:r>
            <a:r>
              <a:rPr lang="en-US" altLang="en-US" sz="1400" b="1" dirty="0">
                <a:latin typeface="Courier New" pitchFamily="49" charset="0"/>
              </a:rPr>
              <a:t>&amp; data );</a:t>
            </a:r>
          </a:p>
          <a:p>
            <a:pPr marL="0" indent="0">
              <a:lnSpc>
                <a:spcPct val="80000"/>
              </a:lnSpc>
              <a:spcBef>
                <a:spcPts val="300"/>
              </a:spcBef>
              <a:buNone/>
            </a:pPr>
            <a:r>
              <a:rPr lang="en-US" altLang="en-US" sz="1400" b="1" dirty="0">
                <a:latin typeface="Courier New" pitchFamily="49" charset="0"/>
              </a:rPr>
              <a:t>      </a:t>
            </a:r>
            <a:r>
              <a:rPr lang="en-US" altLang="en-US" sz="1400" b="1" dirty="0" err="1">
                <a:latin typeface="Courier New" pitchFamily="49" charset="0"/>
              </a:rPr>
              <a:t>const</a:t>
            </a:r>
            <a:r>
              <a:rPr lang="en-US" altLang="en-US" sz="1400" b="1" dirty="0">
                <a:latin typeface="Courier New" pitchFamily="49" charset="0"/>
              </a:rPr>
              <a:t> </a:t>
            </a:r>
            <a:r>
              <a:rPr lang="en-US" altLang="en-US" sz="1400" b="1" dirty="0">
                <a:solidFill>
                  <a:srgbClr val="C00000"/>
                </a:solidFill>
                <a:latin typeface="Courier New" pitchFamily="49" charset="0"/>
              </a:rPr>
              <a:t>T</a:t>
            </a:r>
            <a:r>
              <a:rPr lang="en-US" altLang="en-US" sz="1400" b="1" dirty="0">
                <a:latin typeface="Courier New" pitchFamily="49" charset="0"/>
              </a:rPr>
              <a:t>&amp; </a:t>
            </a:r>
            <a:r>
              <a:rPr lang="en-US" altLang="en-US" sz="1400" b="1" dirty="0" err="1">
                <a:latin typeface="Courier New" pitchFamily="49" charset="0"/>
              </a:rPr>
              <a:t>GetData</a:t>
            </a:r>
            <a:r>
              <a:rPr lang="en-US" altLang="en-US" sz="1400" b="1" dirty="0">
                <a:latin typeface="Courier New" pitchFamily="49" charset="0"/>
              </a:rPr>
              <a:t>();</a:t>
            </a:r>
          </a:p>
          <a:p>
            <a:pPr marL="0" indent="0">
              <a:lnSpc>
                <a:spcPct val="80000"/>
              </a:lnSpc>
              <a:spcBef>
                <a:spcPts val="300"/>
              </a:spcBef>
              <a:buNone/>
            </a:pPr>
            <a:r>
              <a:rPr lang="en-US" altLang="en-US" sz="1400" b="1" dirty="0">
                <a:latin typeface="Courier New" pitchFamily="49" charset="0"/>
              </a:rPr>
              <a:t>      void </a:t>
            </a:r>
            <a:r>
              <a:rPr lang="en-US" altLang="en-US" sz="1400" b="1" dirty="0" err="1">
                <a:latin typeface="Courier New" pitchFamily="49" charset="0"/>
              </a:rPr>
              <a:t>SetData</a:t>
            </a:r>
            <a:r>
              <a:rPr lang="en-US" altLang="en-US" sz="1400" b="1" dirty="0">
                <a:latin typeface="Courier New" pitchFamily="49" charset="0"/>
              </a:rPr>
              <a:t>( </a:t>
            </a:r>
            <a:r>
              <a:rPr lang="en-US" altLang="en-US" sz="1400" b="1" dirty="0" err="1">
                <a:latin typeface="Courier New" pitchFamily="49" charset="0"/>
              </a:rPr>
              <a:t>const</a:t>
            </a:r>
            <a:r>
              <a:rPr lang="en-US" altLang="en-US" sz="1400" b="1" dirty="0">
                <a:latin typeface="Courier New" pitchFamily="49" charset="0"/>
              </a:rPr>
              <a:t> </a:t>
            </a:r>
            <a:r>
              <a:rPr lang="en-US" altLang="en-US" sz="1400" b="1" dirty="0">
                <a:solidFill>
                  <a:srgbClr val="C00000"/>
                </a:solidFill>
                <a:latin typeface="Courier New" pitchFamily="49" charset="0"/>
              </a:rPr>
              <a:t>T</a:t>
            </a:r>
            <a:r>
              <a:rPr lang="en-US" altLang="en-US" sz="1400" b="1" dirty="0">
                <a:latin typeface="Courier New" pitchFamily="49" charset="0"/>
              </a:rPr>
              <a:t>&amp; data );</a:t>
            </a:r>
          </a:p>
          <a:p>
            <a:pPr marL="0" indent="0">
              <a:lnSpc>
                <a:spcPct val="80000"/>
              </a:lnSpc>
              <a:spcBef>
                <a:spcPts val="300"/>
              </a:spcBef>
              <a:buNone/>
            </a:pPr>
            <a:r>
              <a:rPr lang="en-US" altLang="en-US" sz="1400" b="1" dirty="0">
                <a:latin typeface="Courier New" pitchFamily="49" charset="0"/>
              </a:rPr>
              <a:t>      </a:t>
            </a:r>
            <a:r>
              <a:rPr lang="en-US" altLang="en-US" sz="1400" b="1" dirty="0">
                <a:solidFill>
                  <a:srgbClr val="C00000"/>
                </a:solidFill>
                <a:latin typeface="Courier New" pitchFamily="49" charset="0"/>
              </a:rPr>
              <a:t>Node&lt;T&gt;* </a:t>
            </a:r>
            <a:r>
              <a:rPr lang="en-US" altLang="en-US" sz="1400" b="1" dirty="0" err="1">
                <a:latin typeface="Courier New" pitchFamily="49" charset="0"/>
              </a:rPr>
              <a:t>GetNext</a:t>
            </a:r>
            <a:r>
              <a:rPr lang="en-US" altLang="en-US" sz="1400" b="1" dirty="0">
                <a:latin typeface="Courier New" pitchFamily="49" charset="0"/>
              </a:rPr>
              <a:t>();</a:t>
            </a:r>
          </a:p>
          <a:p>
            <a:pPr marL="0" indent="0">
              <a:lnSpc>
                <a:spcPct val="80000"/>
              </a:lnSpc>
              <a:spcBef>
                <a:spcPts val="300"/>
              </a:spcBef>
              <a:buNone/>
            </a:pPr>
            <a:r>
              <a:rPr lang="en-US" altLang="en-US" sz="1400" b="1" dirty="0">
                <a:latin typeface="Courier New" pitchFamily="49" charset="0"/>
              </a:rPr>
              <a:t>      void </a:t>
            </a:r>
            <a:r>
              <a:rPr lang="en-US" altLang="en-US" sz="1400" b="1" dirty="0" err="1">
                <a:latin typeface="Courier New" pitchFamily="49" charset="0"/>
              </a:rPr>
              <a:t>SetNext</a:t>
            </a:r>
            <a:r>
              <a:rPr lang="en-US" altLang="en-US" sz="1400" b="1" dirty="0">
                <a:latin typeface="Courier New" pitchFamily="49" charset="0"/>
              </a:rPr>
              <a:t>( </a:t>
            </a:r>
            <a:r>
              <a:rPr lang="en-US" altLang="en-US" sz="1400" b="1" dirty="0">
                <a:solidFill>
                  <a:srgbClr val="C00000"/>
                </a:solidFill>
                <a:latin typeface="Courier New" pitchFamily="49" charset="0"/>
              </a:rPr>
              <a:t>Node&lt;T&gt;* </a:t>
            </a:r>
            <a:r>
              <a:rPr lang="en-US" altLang="en-US" sz="1400" b="1" dirty="0">
                <a:latin typeface="Courier New" pitchFamily="49" charset="0"/>
              </a:rPr>
              <a:t>next );</a:t>
            </a:r>
          </a:p>
          <a:p>
            <a:pPr marL="0" indent="0">
              <a:lnSpc>
                <a:spcPct val="80000"/>
              </a:lnSpc>
              <a:spcBef>
                <a:spcPts val="300"/>
              </a:spcBef>
              <a:buNone/>
            </a:pPr>
            <a:endParaRPr lang="en-US" altLang="en-US" sz="1400" b="1" dirty="0">
              <a:latin typeface="Courier New" pitchFamily="49" charset="0"/>
            </a:endParaRPr>
          </a:p>
          <a:p>
            <a:pPr marL="0" indent="0">
              <a:lnSpc>
                <a:spcPct val="80000"/>
              </a:lnSpc>
              <a:spcBef>
                <a:spcPts val="300"/>
              </a:spcBef>
              <a:buNone/>
            </a:pPr>
            <a:r>
              <a:rPr lang="en-US" altLang="en-US" sz="1400" b="1" dirty="0">
                <a:latin typeface="Courier New" pitchFamily="49" charset="0"/>
              </a:rPr>
              <a:t>   private:</a:t>
            </a:r>
          </a:p>
          <a:p>
            <a:pPr marL="0" indent="0">
              <a:lnSpc>
                <a:spcPct val="80000"/>
              </a:lnSpc>
              <a:spcBef>
                <a:spcPts val="300"/>
              </a:spcBef>
              <a:buNone/>
            </a:pPr>
            <a:r>
              <a:rPr lang="en-US" altLang="en-US" sz="1400" b="1" dirty="0">
                <a:latin typeface="Courier New" pitchFamily="49" charset="0"/>
              </a:rPr>
              <a:t>      </a:t>
            </a:r>
            <a:r>
              <a:rPr lang="en-US" altLang="en-US" sz="1400" b="1" dirty="0">
                <a:solidFill>
                  <a:srgbClr val="C00000"/>
                </a:solidFill>
                <a:latin typeface="Courier New" pitchFamily="49" charset="0"/>
              </a:rPr>
              <a:t>T</a:t>
            </a:r>
            <a:r>
              <a:rPr lang="en-US" altLang="en-US" sz="1400" b="1" dirty="0">
                <a:latin typeface="Courier New" pitchFamily="49" charset="0"/>
              </a:rPr>
              <a:t> </a:t>
            </a:r>
            <a:r>
              <a:rPr lang="en-US" altLang="en-US" sz="1400" b="1" dirty="0" err="1">
                <a:latin typeface="Courier New" pitchFamily="49" charset="0"/>
              </a:rPr>
              <a:t>m_data</a:t>
            </a:r>
            <a:r>
              <a:rPr lang="en-US" altLang="en-US" sz="1400" b="1" dirty="0">
                <a:latin typeface="Courier New" pitchFamily="49" charset="0"/>
              </a:rPr>
              <a:t>;</a:t>
            </a:r>
          </a:p>
          <a:p>
            <a:pPr marL="0" indent="0">
              <a:lnSpc>
                <a:spcPct val="80000"/>
              </a:lnSpc>
              <a:spcBef>
                <a:spcPts val="300"/>
              </a:spcBef>
              <a:buNone/>
            </a:pPr>
            <a:r>
              <a:rPr lang="en-US" altLang="en-US" sz="1400" b="1" dirty="0">
                <a:latin typeface="Courier New" pitchFamily="49" charset="0"/>
              </a:rPr>
              <a:t>      </a:t>
            </a:r>
            <a:r>
              <a:rPr lang="en-US" altLang="en-US" sz="1400" b="1" dirty="0">
                <a:solidFill>
                  <a:srgbClr val="C00000"/>
                </a:solidFill>
                <a:latin typeface="Courier New" pitchFamily="49" charset="0"/>
              </a:rPr>
              <a:t>Node&lt;T&gt;* </a:t>
            </a:r>
            <a:r>
              <a:rPr lang="en-US" altLang="en-US" sz="1400" b="1" dirty="0" err="1">
                <a:latin typeface="Courier New" pitchFamily="49" charset="0"/>
              </a:rPr>
              <a:t>m_next</a:t>
            </a:r>
            <a:r>
              <a:rPr lang="en-US" altLang="en-US" sz="1400" b="1" dirty="0">
                <a:latin typeface="Courier New" pitchFamily="49" charset="0"/>
              </a:rPr>
              <a:t>;</a:t>
            </a:r>
          </a:p>
          <a:p>
            <a:pPr marL="0" indent="0">
              <a:lnSpc>
                <a:spcPct val="80000"/>
              </a:lnSpc>
              <a:spcBef>
                <a:spcPts val="300"/>
              </a:spcBef>
              <a:buNone/>
            </a:pPr>
            <a:r>
              <a:rPr lang="en-US" altLang="en-US" sz="1400" b="1" dirty="0" smtClean="0">
                <a:latin typeface="Courier New" pitchFamily="49" charset="0"/>
              </a:rPr>
              <a:t>};</a:t>
            </a:r>
          </a:p>
          <a:p>
            <a:pPr marL="0" indent="0">
              <a:lnSpc>
                <a:spcPct val="80000"/>
              </a:lnSpc>
              <a:spcBef>
                <a:spcPts val="300"/>
              </a:spcBef>
              <a:buNone/>
            </a:pPr>
            <a:endParaRPr lang="en-US" sz="1400" b="1" dirty="0">
              <a:latin typeface="Courier New" pitchFamily="49" charset="0"/>
            </a:endParaRPr>
          </a:p>
          <a:p>
            <a:pPr marL="0" indent="0">
              <a:lnSpc>
                <a:spcPct val="80000"/>
              </a:lnSpc>
              <a:spcBef>
                <a:spcPts val="300"/>
              </a:spcBef>
              <a:buNone/>
            </a:pPr>
            <a:r>
              <a:rPr lang="en-US" altLang="en-US" sz="1400" b="1" dirty="0">
                <a:solidFill>
                  <a:srgbClr val="C00000"/>
                </a:solidFill>
                <a:latin typeface="Courier New" pitchFamily="49" charset="0"/>
              </a:rPr>
              <a:t>template &lt;</a:t>
            </a:r>
            <a:r>
              <a:rPr lang="en-US" altLang="en-US" sz="1400" b="1" dirty="0" smtClean="0">
                <a:solidFill>
                  <a:srgbClr val="C00000"/>
                </a:solidFill>
                <a:latin typeface="Courier New" pitchFamily="49" charset="0"/>
              </a:rPr>
              <a:t>class T&gt;</a:t>
            </a:r>
            <a:endParaRPr lang="en-US" altLang="en-US" sz="1400" b="1" dirty="0">
              <a:solidFill>
                <a:srgbClr val="C00000"/>
              </a:solidFill>
              <a:latin typeface="Courier New" pitchFamily="49" charset="0"/>
            </a:endParaRPr>
          </a:p>
          <a:p>
            <a:pPr marL="0" indent="0">
              <a:lnSpc>
                <a:spcPct val="80000"/>
              </a:lnSpc>
              <a:spcBef>
                <a:spcPts val="300"/>
              </a:spcBef>
              <a:buNone/>
            </a:pPr>
            <a:r>
              <a:rPr lang="en-US" altLang="en-US" sz="1400" b="1" dirty="0">
                <a:solidFill>
                  <a:srgbClr val="C00000"/>
                </a:solidFill>
                <a:latin typeface="Courier New" pitchFamily="49" charset="0"/>
              </a:rPr>
              <a:t>Node&lt;T&gt;::</a:t>
            </a:r>
            <a:r>
              <a:rPr lang="en-US" altLang="en-US" sz="1400" b="1" dirty="0">
                <a:latin typeface="Courier New" pitchFamily="49" charset="0"/>
              </a:rPr>
              <a:t>Node( </a:t>
            </a:r>
            <a:r>
              <a:rPr lang="en-US" altLang="en-US" sz="1400" b="1" dirty="0" err="1">
                <a:latin typeface="Courier New" pitchFamily="49" charset="0"/>
              </a:rPr>
              <a:t>const</a:t>
            </a:r>
            <a:r>
              <a:rPr lang="en-US" altLang="en-US" sz="1400" b="1" dirty="0">
                <a:latin typeface="Courier New" pitchFamily="49" charset="0"/>
              </a:rPr>
              <a:t> </a:t>
            </a:r>
            <a:r>
              <a:rPr lang="en-US" altLang="en-US" sz="1400" b="1" dirty="0">
                <a:solidFill>
                  <a:schemeClr val="hlink"/>
                </a:solidFill>
                <a:latin typeface="Courier New" pitchFamily="49" charset="0"/>
              </a:rPr>
              <a:t>T</a:t>
            </a:r>
            <a:r>
              <a:rPr lang="en-US" altLang="en-US" sz="1400" b="1" dirty="0">
                <a:latin typeface="Courier New" pitchFamily="49" charset="0"/>
              </a:rPr>
              <a:t>&amp; data )</a:t>
            </a:r>
          </a:p>
          <a:p>
            <a:pPr marL="0" indent="0">
              <a:lnSpc>
                <a:spcPct val="80000"/>
              </a:lnSpc>
              <a:spcBef>
                <a:spcPts val="300"/>
              </a:spcBef>
              <a:buNone/>
            </a:pPr>
            <a:r>
              <a:rPr lang="en-US" altLang="en-US" sz="1400" b="1" dirty="0">
                <a:latin typeface="Courier New" pitchFamily="49" charset="0"/>
              </a:rPr>
              <a:t>{</a:t>
            </a:r>
          </a:p>
          <a:p>
            <a:pPr marL="0" indent="0">
              <a:lnSpc>
                <a:spcPct val="80000"/>
              </a:lnSpc>
              <a:spcBef>
                <a:spcPts val="300"/>
              </a:spcBef>
              <a:buNone/>
            </a:pPr>
            <a:r>
              <a:rPr lang="en-US" altLang="en-US" sz="1400" b="1" dirty="0">
                <a:latin typeface="Courier New" pitchFamily="49" charset="0"/>
              </a:rPr>
              <a:t>   </a:t>
            </a:r>
            <a:r>
              <a:rPr lang="en-US" altLang="en-US" sz="1400" b="1" dirty="0" err="1">
                <a:latin typeface="Courier New" pitchFamily="49" charset="0"/>
              </a:rPr>
              <a:t>m_data</a:t>
            </a:r>
            <a:r>
              <a:rPr lang="en-US" altLang="en-US" sz="1400" b="1" dirty="0">
                <a:latin typeface="Courier New" pitchFamily="49" charset="0"/>
              </a:rPr>
              <a:t> = data;</a:t>
            </a:r>
          </a:p>
          <a:p>
            <a:pPr marL="0" indent="0">
              <a:lnSpc>
                <a:spcPct val="80000"/>
              </a:lnSpc>
              <a:spcBef>
                <a:spcPts val="300"/>
              </a:spcBef>
              <a:buNone/>
            </a:pPr>
            <a:r>
              <a:rPr lang="en-US" altLang="en-US" sz="1400" b="1" dirty="0">
                <a:latin typeface="Courier New" pitchFamily="49" charset="0"/>
              </a:rPr>
              <a:t>   </a:t>
            </a:r>
            <a:r>
              <a:rPr lang="en-US" altLang="en-US" sz="1400" b="1" dirty="0" err="1">
                <a:latin typeface="Courier New" pitchFamily="49" charset="0"/>
              </a:rPr>
              <a:t>m_next</a:t>
            </a:r>
            <a:r>
              <a:rPr lang="en-US" altLang="en-US" sz="1400" b="1" dirty="0">
                <a:latin typeface="Courier New" pitchFamily="49" charset="0"/>
              </a:rPr>
              <a:t> = NULL;</a:t>
            </a:r>
          </a:p>
          <a:p>
            <a:pPr marL="0" indent="0">
              <a:lnSpc>
                <a:spcPct val="80000"/>
              </a:lnSpc>
              <a:spcBef>
                <a:spcPts val="300"/>
              </a:spcBef>
              <a:buNone/>
            </a:pPr>
            <a:r>
              <a:rPr lang="en-US" altLang="en-US" sz="1400" b="1" dirty="0">
                <a:latin typeface="Courier New" pitchFamily="49" charset="0"/>
              </a:rPr>
              <a:t>}</a:t>
            </a:r>
          </a:p>
          <a:p>
            <a:pPr marL="0" indent="0">
              <a:lnSpc>
                <a:spcPct val="80000"/>
              </a:lnSpc>
              <a:spcBef>
                <a:spcPts val="300"/>
              </a:spcBef>
              <a:buNone/>
            </a:pPr>
            <a:endParaRPr lang="en-US" sz="1200" dirty="0" smtClean="0"/>
          </a:p>
          <a:p>
            <a:endParaRPr lang="en-US" dirty="0"/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>
          <a:xfrm>
            <a:off x="4572000" y="1295400"/>
            <a:ext cx="4267200" cy="464820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7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3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6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5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300"/>
              </a:spcBef>
              <a:buFont typeface="Wingdings" pitchFamily="2" charset="2"/>
              <a:buNone/>
            </a:pPr>
            <a:r>
              <a:rPr lang="en-US" altLang="en-US" sz="1400" b="1" kern="0" dirty="0" smtClean="0">
                <a:solidFill>
                  <a:srgbClr val="C00000"/>
                </a:solidFill>
                <a:latin typeface="Courier New" pitchFamily="49" charset="0"/>
              </a:rPr>
              <a:t>template &lt;class T&gt;</a:t>
            </a:r>
          </a:p>
          <a:p>
            <a:pPr marL="0" indent="0">
              <a:lnSpc>
                <a:spcPct val="80000"/>
              </a:lnSpc>
              <a:spcBef>
                <a:spcPts val="300"/>
              </a:spcBef>
              <a:buFont typeface="Wingdings" pitchFamily="2" charset="2"/>
              <a:buNone/>
            </a:pPr>
            <a:r>
              <a:rPr lang="en-US" altLang="en-US" sz="1400" b="1" kern="0" dirty="0" err="1" smtClean="0">
                <a:latin typeface="Courier New" pitchFamily="49" charset="0"/>
              </a:rPr>
              <a:t>const</a:t>
            </a:r>
            <a:r>
              <a:rPr lang="en-US" altLang="en-US" sz="1400" b="1" kern="0" dirty="0" smtClean="0">
                <a:latin typeface="Courier New" pitchFamily="49" charset="0"/>
              </a:rPr>
              <a:t> </a:t>
            </a:r>
            <a:r>
              <a:rPr lang="en-US" altLang="en-US" sz="1400" b="1" kern="0" dirty="0" smtClean="0">
                <a:solidFill>
                  <a:srgbClr val="C00000"/>
                </a:solidFill>
                <a:latin typeface="Courier New" pitchFamily="49" charset="0"/>
              </a:rPr>
              <a:t>T</a:t>
            </a:r>
            <a:r>
              <a:rPr lang="en-US" altLang="en-US" sz="1400" b="1" kern="0" dirty="0" smtClean="0">
                <a:latin typeface="Courier New" pitchFamily="49" charset="0"/>
              </a:rPr>
              <a:t>&amp; </a:t>
            </a:r>
            <a:r>
              <a:rPr lang="en-US" altLang="en-US" sz="1400" b="1" kern="0" dirty="0" smtClean="0">
                <a:solidFill>
                  <a:srgbClr val="C00000"/>
                </a:solidFill>
                <a:latin typeface="Courier New" pitchFamily="49" charset="0"/>
              </a:rPr>
              <a:t>Node&lt;T&gt;::</a:t>
            </a:r>
            <a:r>
              <a:rPr lang="en-US" altLang="en-US" sz="1400" b="1" kern="0" dirty="0" err="1" smtClean="0">
                <a:latin typeface="Courier New" pitchFamily="49" charset="0"/>
              </a:rPr>
              <a:t>GetData</a:t>
            </a:r>
            <a:r>
              <a:rPr lang="en-US" altLang="en-US" sz="1400" b="1" kern="0" dirty="0" smtClean="0">
                <a:latin typeface="Courier New" pitchFamily="49" charset="0"/>
              </a:rPr>
              <a:t>()</a:t>
            </a:r>
          </a:p>
          <a:p>
            <a:pPr marL="0" indent="0">
              <a:lnSpc>
                <a:spcPct val="80000"/>
              </a:lnSpc>
              <a:spcBef>
                <a:spcPts val="300"/>
              </a:spcBef>
              <a:buFont typeface="Wingdings" pitchFamily="2" charset="2"/>
              <a:buNone/>
            </a:pPr>
            <a:r>
              <a:rPr lang="en-US" altLang="en-US" sz="1400" b="1" kern="0" dirty="0" smtClean="0">
                <a:latin typeface="Courier New" pitchFamily="49" charset="0"/>
              </a:rPr>
              <a:t>{</a:t>
            </a:r>
          </a:p>
          <a:p>
            <a:pPr marL="0" indent="0">
              <a:lnSpc>
                <a:spcPct val="80000"/>
              </a:lnSpc>
              <a:spcBef>
                <a:spcPts val="300"/>
              </a:spcBef>
              <a:buFont typeface="Wingdings" pitchFamily="2" charset="2"/>
              <a:buNone/>
            </a:pPr>
            <a:r>
              <a:rPr lang="en-US" altLang="en-US" sz="1400" b="1" kern="0" dirty="0" smtClean="0">
                <a:latin typeface="Courier New" pitchFamily="49" charset="0"/>
              </a:rPr>
              <a:t>   return </a:t>
            </a:r>
            <a:r>
              <a:rPr lang="en-US" altLang="en-US" sz="1400" b="1" kern="0" dirty="0" err="1" smtClean="0">
                <a:latin typeface="Courier New" pitchFamily="49" charset="0"/>
              </a:rPr>
              <a:t>m_data</a:t>
            </a:r>
            <a:r>
              <a:rPr lang="en-US" altLang="en-US" sz="1400" b="1" kern="0" dirty="0" smtClean="0">
                <a:latin typeface="Courier New" pitchFamily="49" charset="0"/>
              </a:rPr>
              <a:t>;</a:t>
            </a:r>
          </a:p>
          <a:p>
            <a:pPr marL="0" indent="0">
              <a:lnSpc>
                <a:spcPct val="80000"/>
              </a:lnSpc>
              <a:spcBef>
                <a:spcPts val="300"/>
              </a:spcBef>
              <a:buFont typeface="Wingdings" pitchFamily="2" charset="2"/>
              <a:buNone/>
            </a:pPr>
            <a:r>
              <a:rPr lang="en-US" altLang="en-US" sz="1400" b="1" kern="0" dirty="0" smtClean="0">
                <a:latin typeface="Courier New" pitchFamily="49" charset="0"/>
              </a:rPr>
              <a:t>}</a:t>
            </a:r>
          </a:p>
          <a:p>
            <a:pPr marL="0" indent="0">
              <a:lnSpc>
                <a:spcPct val="80000"/>
              </a:lnSpc>
              <a:spcBef>
                <a:spcPts val="300"/>
              </a:spcBef>
              <a:buFont typeface="Wingdings" pitchFamily="2" charset="2"/>
              <a:buNone/>
            </a:pPr>
            <a:endParaRPr lang="en-US" altLang="en-US" sz="1400" b="1" kern="0" dirty="0" smtClean="0">
              <a:latin typeface="Courier New" pitchFamily="49" charset="0"/>
            </a:endParaRPr>
          </a:p>
          <a:p>
            <a:pPr marL="0" indent="0">
              <a:lnSpc>
                <a:spcPct val="80000"/>
              </a:lnSpc>
              <a:spcBef>
                <a:spcPts val="300"/>
              </a:spcBef>
              <a:buFont typeface="Wingdings" pitchFamily="2" charset="2"/>
              <a:buNone/>
            </a:pPr>
            <a:r>
              <a:rPr lang="en-US" altLang="en-US" sz="1400" b="1" kern="0" dirty="0" smtClean="0">
                <a:solidFill>
                  <a:srgbClr val="C00000"/>
                </a:solidFill>
                <a:latin typeface="Courier New" pitchFamily="49" charset="0"/>
              </a:rPr>
              <a:t>template &lt;class T&gt;</a:t>
            </a:r>
          </a:p>
          <a:p>
            <a:pPr marL="0" indent="0">
              <a:lnSpc>
                <a:spcPct val="80000"/>
              </a:lnSpc>
              <a:spcBef>
                <a:spcPts val="300"/>
              </a:spcBef>
              <a:buFont typeface="Wingdings" pitchFamily="2" charset="2"/>
              <a:buNone/>
            </a:pPr>
            <a:r>
              <a:rPr lang="en-US" altLang="en-US" sz="1400" b="1" kern="0" dirty="0" smtClean="0">
                <a:latin typeface="Courier New" pitchFamily="49" charset="0"/>
              </a:rPr>
              <a:t>void </a:t>
            </a:r>
            <a:r>
              <a:rPr lang="en-US" altLang="en-US" sz="1400" b="1" kern="0" dirty="0" smtClean="0">
                <a:solidFill>
                  <a:srgbClr val="C00000"/>
                </a:solidFill>
                <a:latin typeface="Courier New" pitchFamily="49" charset="0"/>
              </a:rPr>
              <a:t>Node&lt;T&gt;::</a:t>
            </a:r>
            <a:r>
              <a:rPr lang="en-US" altLang="en-US" sz="1400" b="1" kern="0" dirty="0" err="1" smtClean="0">
                <a:latin typeface="Courier New" pitchFamily="49" charset="0"/>
              </a:rPr>
              <a:t>SetData</a:t>
            </a:r>
            <a:r>
              <a:rPr lang="en-US" altLang="en-US" sz="1400" b="1" kern="0" dirty="0" smtClean="0">
                <a:latin typeface="Courier New" pitchFamily="49" charset="0"/>
              </a:rPr>
              <a:t>( </a:t>
            </a:r>
            <a:r>
              <a:rPr lang="en-US" altLang="en-US" sz="1400" b="1" kern="0" dirty="0" err="1" smtClean="0">
                <a:latin typeface="Courier New" pitchFamily="49" charset="0"/>
              </a:rPr>
              <a:t>const</a:t>
            </a:r>
            <a:r>
              <a:rPr lang="en-US" altLang="en-US" sz="1400" b="1" kern="0" dirty="0" smtClean="0">
                <a:latin typeface="Courier New" pitchFamily="49" charset="0"/>
              </a:rPr>
              <a:t> </a:t>
            </a:r>
            <a:r>
              <a:rPr lang="en-US" altLang="en-US" sz="1400" b="1" kern="0" dirty="0" smtClean="0">
                <a:solidFill>
                  <a:schemeClr val="hlink"/>
                </a:solidFill>
                <a:latin typeface="Courier New" pitchFamily="49" charset="0"/>
              </a:rPr>
              <a:t>T</a:t>
            </a:r>
            <a:r>
              <a:rPr lang="en-US" altLang="en-US" sz="1400" b="1" kern="0" dirty="0" smtClean="0">
                <a:latin typeface="Courier New" pitchFamily="49" charset="0"/>
              </a:rPr>
              <a:t>&amp; data )</a:t>
            </a:r>
          </a:p>
          <a:p>
            <a:pPr marL="0" indent="0">
              <a:lnSpc>
                <a:spcPct val="80000"/>
              </a:lnSpc>
              <a:spcBef>
                <a:spcPts val="300"/>
              </a:spcBef>
              <a:buFont typeface="Wingdings" pitchFamily="2" charset="2"/>
              <a:buNone/>
            </a:pPr>
            <a:r>
              <a:rPr lang="en-US" altLang="en-US" sz="1400" b="1" kern="0" dirty="0" smtClean="0">
                <a:latin typeface="Courier New" pitchFamily="49" charset="0"/>
              </a:rPr>
              <a:t>{</a:t>
            </a:r>
          </a:p>
          <a:p>
            <a:pPr marL="0" indent="0">
              <a:lnSpc>
                <a:spcPct val="80000"/>
              </a:lnSpc>
              <a:spcBef>
                <a:spcPts val="300"/>
              </a:spcBef>
              <a:buFont typeface="Wingdings" pitchFamily="2" charset="2"/>
              <a:buNone/>
            </a:pPr>
            <a:r>
              <a:rPr lang="en-US" altLang="en-US" sz="1400" b="1" kern="0" dirty="0" smtClean="0">
                <a:latin typeface="Courier New" pitchFamily="49" charset="0"/>
              </a:rPr>
              <a:t>   </a:t>
            </a:r>
            <a:r>
              <a:rPr lang="en-US" altLang="en-US" sz="1400" b="1" kern="0" dirty="0" err="1" smtClean="0">
                <a:latin typeface="Courier New" pitchFamily="49" charset="0"/>
              </a:rPr>
              <a:t>m_data</a:t>
            </a:r>
            <a:r>
              <a:rPr lang="en-US" altLang="en-US" sz="1400" b="1" kern="0" dirty="0" smtClean="0">
                <a:latin typeface="Courier New" pitchFamily="49" charset="0"/>
              </a:rPr>
              <a:t> = data;</a:t>
            </a:r>
          </a:p>
          <a:p>
            <a:pPr marL="0" indent="0">
              <a:lnSpc>
                <a:spcPct val="80000"/>
              </a:lnSpc>
              <a:spcBef>
                <a:spcPts val="300"/>
              </a:spcBef>
              <a:buFont typeface="Wingdings" pitchFamily="2" charset="2"/>
              <a:buNone/>
            </a:pPr>
            <a:r>
              <a:rPr lang="en-US" altLang="en-US" sz="1400" b="1" kern="0" dirty="0" smtClean="0">
                <a:latin typeface="Courier New" pitchFamily="49" charset="0"/>
              </a:rPr>
              <a:t>}</a:t>
            </a:r>
          </a:p>
          <a:p>
            <a:pPr marL="0" indent="0">
              <a:lnSpc>
                <a:spcPct val="80000"/>
              </a:lnSpc>
              <a:spcBef>
                <a:spcPts val="300"/>
              </a:spcBef>
              <a:buFont typeface="Wingdings" pitchFamily="2" charset="2"/>
              <a:buNone/>
            </a:pPr>
            <a:endParaRPr lang="en-US" altLang="en-US" sz="1400" b="1" kern="0" dirty="0" smtClean="0">
              <a:latin typeface="Courier New" pitchFamily="49" charset="0"/>
            </a:endParaRPr>
          </a:p>
          <a:p>
            <a:pPr marL="0" indent="0">
              <a:lnSpc>
                <a:spcPct val="80000"/>
              </a:lnSpc>
              <a:spcBef>
                <a:spcPts val="300"/>
              </a:spcBef>
              <a:buFont typeface="Wingdings" pitchFamily="2" charset="2"/>
              <a:buNone/>
            </a:pPr>
            <a:r>
              <a:rPr lang="en-US" altLang="en-US" sz="1400" b="1" kern="0" dirty="0" smtClean="0">
                <a:solidFill>
                  <a:srgbClr val="C00000"/>
                </a:solidFill>
                <a:latin typeface="Courier New" pitchFamily="49" charset="0"/>
              </a:rPr>
              <a:t>template &lt;class T&gt;</a:t>
            </a:r>
          </a:p>
          <a:p>
            <a:pPr marL="0" indent="0">
              <a:lnSpc>
                <a:spcPct val="80000"/>
              </a:lnSpc>
              <a:spcBef>
                <a:spcPts val="300"/>
              </a:spcBef>
              <a:buFont typeface="Wingdings" pitchFamily="2" charset="2"/>
              <a:buNone/>
            </a:pPr>
            <a:r>
              <a:rPr lang="en-US" altLang="en-US" sz="1400" b="1" kern="0" dirty="0" smtClean="0">
                <a:solidFill>
                  <a:srgbClr val="C00000"/>
                </a:solidFill>
                <a:latin typeface="Courier New" pitchFamily="49" charset="0"/>
              </a:rPr>
              <a:t>Node&lt;T&gt;* Node&lt;T&gt;::</a:t>
            </a:r>
            <a:r>
              <a:rPr lang="en-US" altLang="en-US" sz="1400" b="1" kern="0" dirty="0" err="1" smtClean="0">
                <a:latin typeface="Courier New" pitchFamily="49" charset="0"/>
              </a:rPr>
              <a:t>GetNext</a:t>
            </a:r>
            <a:r>
              <a:rPr lang="en-US" altLang="en-US" sz="1400" b="1" kern="0" dirty="0" smtClean="0">
                <a:latin typeface="Courier New" pitchFamily="49" charset="0"/>
              </a:rPr>
              <a:t>()</a:t>
            </a:r>
          </a:p>
          <a:p>
            <a:pPr marL="0" indent="0">
              <a:lnSpc>
                <a:spcPct val="80000"/>
              </a:lnSpc>
              <a:spcBef>
                <a:spcPts val="300"/>
              </a:spcBef>
              <a:buFont typeface="Wingdings" pitchFamily="2" charset="2"/>
              <a:buNone/>
            </a:pPr>
            <a:r>
              <a:rPr lang="en-US" altLang="en-US" sz="1400" b="1" kern="0" dirty="0" smtClean="0">
                <a:latin typeface="Courier New" pitchFamily="49" charset="0"/>
              </a:rPr>
              <a:t>{</a:t>
            </a:r>
          </a:p>
          <a:p>
            <a:pPr marL="0" indent="0">
              <a:lnSpc>
                <a:spcPct val="80000"/>
              </a:lnSpc>
              <a:spcBef>
                <a:spcPts val="300"/>
              </a:spcBef>
              <a:buFont typeface="Wingdings" pitchFamily="2" charset="2"/>
              <a:buNone/>
            </a:pPr>
            <a:r>
              <a:rPr lang="en-US" altLang="en-US" sz="1400" b="1" kern="0" dirty="0" smtClean="0">
                <a:latin typeface="Courier New" pitchFamily="49" charset="0"/>
              </a:rPr>
              <a:t>   return </a:t>
            </a:r>
            <a:r>
              <a:rPr lang="en-US" altLang="en-US" sz="1400" b="1" kern="0" dirty="0" err="1" smtClean="0">
                <a:latin typeface="Courier New" pitchFamily="49" charset="0"/>
              </a:rPr>
              <a:t>m_next</a:t>
            </a:r>
            <a:r>
              <a:rPr lang="en-US" altLang="en-US" sz="1400" b="1" kern="0" dirty="0" smtClean="0">
                <a:latin typeface="Courier New" pitchFamily="49" charset="0"/>
              </a:rPr>
              <a:t>;</a:t>
            </a:r>
          </a:p>
          <a:p>
            <a:pPr marL="0" indent="0">
              <a:lnSpc>
                <a:spcPct val="80000"/>
              </a:lnSpc>
              <a:spcBef>
                <a:spcPts val="300"/>
              </a:spcBef>
              <a:buFont typeface="Wingdings" pitchFamily="2" charset="2"/>
              <a:buNone/>
            </a:pPr>
            <a:r>
              <a:rPr lang="en-US" altLang="en-US" sz="1400" b="1" kern="0" dirty="0" smtClean="0">
                <a:latin typeface="Courier New" pitchFamily="49" charset="0"/>
              </a:rPr>
              <a:t>}</a:t>
            </a:r>
          </a:p>
          <a:p>
            <a:pPr marL="0" indent="0">
              <a:lnSpc>
                <a:spcPct val="80000"/>
              </a:lnSpc>
              <a:spcBef>
                <a:spcPts val="300"/>
              </a:spcBef>
              <a:buFont typeface="Wingdings" pitchFamily="2" charset="2"/>
              <a:buNone/>
            </a:pPr>
            <a:endParaRPr lang="en-US" altLang="en-US" sz="1400" b="1" kern="0" dirty="0" smtClean="0">
              <a:latin typeface="Courier New" pitchFamily="49" charset="0"/>
            </a:endParaRPr>
          </a:p>
          <a:p>
            <a:pPr marL="0" indent="0">
              <a:lnSpc>
                <a:spcPct val="80000"/>
              </a:lnSpc>
              <a:spcBef>
                <a:spcPts val="300"/>
              </a:spcBef>
              <a:buFont typeface="Wingdings" pitchFamily="2" charset="2"/>
              <a:buNone/>
            </a:pPr>
            <a:r>
              <a:rPr lang="en-US" altLang="en-US" sz="1400" b="1" kern="0" dirty="0" smtClean="0">
                <a:solidFill>
                  <a:srgbClr val="C00000"/>
                </a:solidFill>
                <a:latin typeface="Courier New" pitchFamily="49" charset="0"/>
              </a:rPr>
              <a:t>template &lt;class T&gt;</a:t>
            </a:r>
          </a:p>
          <a:p>
            <a:pPr marL="0" indent="0">
              <a:lnSpc>
                <a:spcPct val="80000"/>
              </a:lnSpc>
              <a:spcBef>
                <a:spcPts val="300"/>
              </a:spcBef>
              <a:buFont typeface="Wingdings" pitchFamily="2" charset="2"/>
              <a:buNone/>
            </a:pPr>
            <a:r>
              <a:rPr lang="en-US" altLang="en-US" sz="1400" b="1" kern="0" dirty="0" smtClean="0">
                <a:latin typeface="Courier New" pitchFamily="49" charset="0"/>
              </a:rPr>
              <a:t>void </a:t>
            </a:r>
            <a:r>
              <a:rPr lang="en-US" altLang="en-US" sz="1400" b="1" kern="0" dirty="0" smtClean="0">
                <a:solidFill>
                  <a:srgbClr val="C00000"/>
                </a:solidFill>
                <a:latin typeface="Courier New" pitchFamily="49" charset="0"/>
              </a:rPr>
              <a:t>Node&lt;T&gt;::</a:t>
            </a:r>
            <a:r>
              <a:rPr lang="en-US" altLang="en-US" sz="1400" b="1" kern="0" dirty="0" err="1" smtClean="0">
                <a:latin typeface="Courier New" pitchFamily="49" charset="0"/>
              </a:rPr>
              <a:t>SetNext</a:t>
            </a:r>
            <a:r>
              <a:rPr lang="en-US" altLang="en-US" sz="1400" b="1" kern="0" dirty="0" smtClean="0">
                <a:latin typeface="Courier New" pitchFamily="49" charset="0"/>
              </a:rPr>
              <a:t>( </a:t>
            </a:r>
            <a:r>
              <a:rPr lang="en-US" altLang="en-US" sz="1400" b="1" kern="0" dirty="0" smtClean="0">
                <a:solidFill>
                  <a:srgbClr val="C00000"/>
                </a:solidFill>
                <a:latin typeface="Courier New" pitchFamily="49" charset="0"/>
              </a:rPr>
              <a:t>Node&lt;T&gt;* </a:t>
            </a:r>
            <a:r>
              <a:rPr lang="en-US" altLang="en-US" sz="1400" b="1" kern="0" dirty="0" smtClean="0">
                <a:latin typeface="Courier New" pitchFamily="49" charset="0"/>
              </a:rPr>
              <a:t>next )</a:t>
            </a:r>
          </a:p>
          <a:p>
            <a:pPr marL="0" indent="0">
              <a:lnSpc>
                <a:spcPct val="80000"/>
              </a:lnSpc>
              <a:spcBef>
                <a:spcPts val="300"/>
              </a:spcBef>
              <a:buFont typeface="Wingdings" pitchFamily="2" charset="2"/>
              <a:buNone/>
            </a:pPr>
            <a:r>
              <a:rPr lang="en-US" altLang="en-US" sz="1400" b="1" kern="0" dirty="0" smtClean="0">
                <a:latin typeface="Courier New" pitchFamily="49" charset="0"/>
              </a:rPr>
              <a:t>{</a:t>
            </a:r>
          </a:p>
          <a:p>
            <a:pPr marL="0" indent="0">
              <a:lnSpc>
                <a:spcPct val="80000"/>
              </a:lnSpc>
              <a:spcBef>
                <a:spcPts val="300"/>
              </a:spcBef>
              <a:buFont typeface="Wingdings" pitchFamily="2" charset="2"/>
              <a:buNone/>
            </a:pPr>
            <a:r>
              <a:rPr lang="en-US" altLang="en-US" sz="1400" b="1" kern="0" dirty="0" smtClean="0">
                <a:latin typeface="Courier New" pitchFamily="49" charset="0"/>
              </a:rPr>
              <a:t>   </a:t>
            </a:r>
            <a:r>
              <a:rPr lang="en-US" altLang="en-US" sz="1400" b="1" kern="0" dirty="0" err="1" smtClean="0">
                <a:latin typeface="Courier New" pitchFamily="49" charset="0"/>
              </a:rPr>
              <a:t>m_next</a:t>
            </a:r>
            <a:r>
              <a:rPr lang="en-US" altLang="en-US" sz="1400" b="1" kern="0" dirty="0" smtClean="0">
                <a:latin typeface="Courier New" pitchFamily="49" charset="0"/>
              </a:rPr>
              <a:t> = next;</a:t>
            </a:r>
          </a:p>
          <a:p>
            <a:pPr marL="0" indent="0">
              <a:lnSpc>
                <a:spcPct val="80000"/>
              </a:lnSpc>
              <a:spcBef>
                <a:spcPts val="300"/>
              </a:spcBef>
              <a:buFont typeface="Wingdings" pitchFamily="2" charset="2"/>
              <a:buNone/>
            </a:pPr>
            <a:r>
              <a:rPr lang="en-US" altLang="en-US" sz="1400" b="1" kern="0" dirty="0" smtClean="0">
                <a:latin typeface="Courier New" pitchFamily="49" charset="0"/>
              </a:rPr>
              <a:t>}</a:t>
            </a:r>
          </a:p>
          <a:p>
            <a:pPr marL="0" indent="0">
              <a:lnSpc>
                <a:spcPct val="80000"/>
              </a:lnSpc>
              <a:spcBef>
                <a:spcPts val="300"/>
              </a:spcBef>
              <a:buFont typeface="Wingdings" pitchFamily="2" charset="2"/>
              <a:buNone/>
            </a:pPr>
            <a:endParaRPr lang="en-US" altLang="en-US" sz="1400" b="1" kern="0" dirty="0" smtClean="0">
              <a:latin typeface="Courier New" pitchFamily="49" charset="0"/>
            </a:endParaRPr>
          </a:p>
        </p:txBody>
      </p:sp>
      <p:sp>
        <p:nvSpPr>
          <p:cNvPr id="7" name="Rounded Rectangle 6"/>
          <p:cNvSpPr/>
          <p:nvPr/>
        </p:nvSpPr>
        <p:spPr>
          <a:xfrm rot="16200000">
            <a:off x="1365503" y="374904"/>
            <a:ext cx="240793" cy="2057400"/>
          </a:xfrm>
          <a:prstGeom prst="roundRect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ounded Rectangle 7"/>
          <p:cNvSpPr/>
          <p:nvPr/>
        </p:nvSpPr>
        <p:spPr>
          <a:xfrm rot="16200000">
            <a:off x="1479805" y="2406396"/>
            <a:ext cx="240793" cy="914401"/>
          </a:xfrm>
          <a:prstGeom prst="roundRect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ounded Rectangle 8"/>
          <p:cNvSpPr/>
          <p:nvPr/>
        </p:nvSpPr>
        <p:spPr>
          <a:xfrm rot="16200000">
            <a:off x="1408362" y="3511297"/>
            <a:ext cx="240793" cy="2057400"/>
          </a:xfrm>
          <a:prstGeom prst="roundRect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ounded Rectangle 9"/>
          <p:cNvSpPr/>
          <p:nvPr/>
        </p:nvSpPr>
        <p:spPr>
          <a:xfrm rot="16200000">
            <a:off x="777333" y="4383119"/>
            <a:ext cx="240793" cy="795342"/>
          </a:xfrm>
          <a:prstGeom prst="roundRect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 rot="16200000">
            <a:off x="4959096" y="3639312"/>
            <a:ext cx="240794" cy="990601"/>
          </a:xfrm>
          <a:prstGeom prst="roundRect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552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Templates as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 much different from a “regular” variable</a:t>
            </a:r>
          </a:p>
          <a:p>
            <a:pPr lvl="3"/>
            <a:endParaRPr lang="en-US" dirty="0"/>
          </a:p>
          <a:p>
            <a:pPr marL="0" indent="0"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template &lt;class T&gt;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void Sort (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SmartArray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&gt;&amp;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theArray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// code here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lvl="3"/>
            <a:endParaRPr lang="en-US" dirty="0"/>
          </a:p>
          <a:p>
            <a:r>
              <a:rPr lang="en-US" dirty="0"/>
              <a:t>Make sure that the behaviors used in the function are defined for the type you’re using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5411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Use are Templates?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STL is essentially templates on steroids</a:t>
            </a:r>
          </a:p>
          <a:p>
            <a:pPr lvl="1"/>
            <a:r>
              <a:rPr lang="en-US" u="sng" dirty="0"/>
              <a:t>S</a:t>
            </a:r>
            <a:r>
              <a:rPr lang="en-US" dirty="0"/>
              <a:t>tandard </a:t>
            </a:r>
            <a:r>
              <a:rPr lang="en-US" u="sng" dirty="0"/>
              <a:t>T</a:t>
            </a:r>
            <a:r>
              <a:rPr lang="en-US" dirty="0"/>
              <a:t>emplate </a:t>
            </a:r>
            <a:r>
              <a:rPr lang="en-US" u="sng" dirty="0"/>
              <a:t>L</a:t>
            </a:r>
            <a:r>
              <a:rPr lang="en-US" dirty="0"/>
              <a:t>ibrary</a:t>
            </a:r>
          </a:p>
          <a:p>
            <a:r>
              <a:rPr lang="en-US" dirty="0"/>
              <a:t>Works with many custom created objects </a:t>
            </a:r>
            <a:br>
              <a:rPr lang="en-US" dirty="0"/>
            </a:br>
            <a:r>
              <a:rPr lang="en-US" dirty="0"/>
              <a:t>but </a:t>
            </a:r>
            <a:r>
              <a:rPr lang="en-US" b="1" dirty="0"/>
              <a:t>only </a:t>
            </a:r>
            <a:r>
              <a:rPr lang="en-US" dirty="0"/>
              <a:t>if you overload the </a:t>
            </a:r>
            <a:r>
              <a:rPr lang="en-US" dirty="0" smtClean="0"/>
              <a:t>needed operators</a:t>
            </a:r>
            <a:endParaRPr lang="en-US" dirty="0"/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dirty="0"/>
              <a:t>,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!=</a:t>
            </a:r>
            <a:r>
              <a:rPr lang="en-US" dirty="0"/>
              <a:t>,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dirty="0"/>
              <a:t>,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compare</a:t>
            </a:r>
            <a:r>
              <a:rPr lang="en-US" dirty="0"/>
              <a:t> (used for sorting), etc.</a:t>
            </a:r>
          </a:p>
          <a:p>
            <a:endParaRPr lang="en-US" dirty="0"/>
          </a:p>
          <a:p>
            <a:r>
              <a:rPr lang="en-US" dirty="0"/>
              <a:t>Likely </a:t>
            </a:r>
            <a:r>
              <a:rPr lang="en-US" dirty="0" smtClean="0"/>
              <a:t>you will </a:t>
            </a:r>
            <a:r>
              <a:rPr lang="en-US" dirty="0"/>
              <a:t>also want to overload streams</a:t>
            </a:r>
          </a:p>
          <a:p>
            <a:pPr lvl="1"/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</a:t>
            </a:r>
          </a:p>
          <a:p>
            <a:pPr lvl="1"/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&gt;&gt;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3718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Bits &amp; Pieces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76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Initialization Lists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572500" cy="4742531"/>
          </a:xfrm>
        </p:spPr>
        <p:txBody>
          <a:bodyPr/>
          <a:lstStyle/>
          <a:p>
            <a:r>
              <a:rPr lang="en-US" dirty="0" smtClean="0"/>
              <a:t>Initialization lists are the </a:t>
            </a:r>
            <a:r>
              <a:rPr lang="en-US" u="sng" dirty="0" smtClean="0"/>
              <a:t>only</a:t>
            </a:r>
            <a:r>
              <a:rPr lang="en-US" dirty="0" smtClean="0"/>
              <a:t> way you can call </a:t>
            </a:r>
            <a:br>
              <a:rPr lang="en-US" dirty="0" smtClean="0"/>
            </a:br>
            <a:r>
              <a:rPr lang="en-US" dirty="0" smtClean="0"/>
              <a:t>a base class constructor from a derived class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Derived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arg1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arg2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arg3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 Base(arg1, arg2)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m_derivedOnlyArg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arg3;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590800" y="5262562"/>
            <a:ext cx="2844800" cy="1200329"/>
          </a:xfrm>
          <a:prstGeom prst="rect">
            <a:avLst/>
          </a:prstGeom>
          <a:solidFill>
            <a:srgbClr val="EEECE1"/>
          </a:solidFill>
          <a:ln>
            <a:solidFill>
              <a:sysClr val="windowText" lastClr="0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urier New" panose="02070309020205020404" pitchFamily="49" charset="0"/>
              </a:rPr>
              <a:t>Must use a colon, and must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urier New" panose="02070309020205020404" pitchFamily="49" charset="0"/>
              </a:rPr>
              <a:t> come </a:t>
            </a:r>
            <a:r>
              <a:rPr kumimoji="0" lang="en-US" sz="2400" b="0" i="0" u="sng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urier New" panose="02070309020205020404" pitchFamily="49" charset="0"/>
              </a:rPr>
              <a:t>before</a:t>
            </a: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urier New" panose="02070309020205020404" pitchFamily="49" charset="0"/>
              </a:rPr>
              <a:t> the { } braces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 rot="16200000">
            <a:off x="916459" y="3515990"/>
            <a:ext cx="376882" cy="381000"/>
          </a:xfrm>
          <a:prstGeom prst="roundRect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643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“grep” Command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Used to search through text (</a:t>
            </a:r>
            <a:r>
              <a:rPr lang="en-US" i="1" dirty="0" smtClean="0"/>
              <a:t>e.g.</a:t>
            </a:r>
            <a:r>
              <a:rPr lang="en-US" dirty="0" smtClean="0"/>
              <a:t>, your code)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grep &lt;flags&gt; "text" &lt;files to search&gt;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Useful flags (optional):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-n</a:t>
            </a:r>
            <a:r>
              <a:rPr lang="en-US" dirty="0" smtClean="0"/>
              <a:t>			show the line number of the match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/>
              <a:t>		</a:t>
            </a:r>
            <a:r>
              <a:rPr lang="en-US" dirty="0" smtClean="0"/>
              <a:t>	make the search case insensitive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-B #</a:t>
            </a:r>
            <a:r>
              <a:rPr lang="en-US" dirty="0"/>
              <a:t>		show </a:t>
            </a:r>
            <a:r>
              <a:rPr lang="en-US" dirty="0" smtClean="0"/>
              <a:t># lines before the match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-C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en-US" dirty="0"/>
              <a:t>		show # lines </a:t>
            </a:r>
            <a:r>
              <a:rPr lang="en-US" dirty="0" smtClean="0"/>
              <a:t>after the </a:t>
            </a:r>
            <a:r>
              <a:rPr lang="en-US" dirty="0"/>
              <a:t>match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4727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“grep” Command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Used to search text (</a:t>
            </a:r>
            <a:r>
              <a:rPr lang="en-US" i="1" dirty="0" smtClean="0"/>
              <a:t>e.g.</a:t>
            </a:r>
            <a:r>
              <a:rPr lang="en-US" dirty="0" smtClean="0"/>
              <a:t>, your code)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grep &lt;flags&gt; "text" &lt;files to search&gt;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Useful ways to search files: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-*</a:t>
            </a:r>
            <a:r>
              <a:rPr lang="en-US" dirty="0" smtClean="0"/>
              <a:t>					search all files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-*.cpp</a:t>
            </a:r>
            <a:r>
              <a:rPr lang="en-US" dirty="0" smtClean="0"/>
              <a:t>			search all files that end in “.</a:t>
            </a:r>
            <a:r>
              <a:rPr lang="en-US" dirty="0" err="1" smtClean="0"/>
              <a:t>cpp</a:t>
            </a:r>
            <a:r>
              <a:rPr lang="en-US" dirty="0" smtClean="0"/>
              <a:t>”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-test.cpp</a:t>
            </a:r>
            <a:r>
              <a:rPr lang="en-US" dirty="0"/>
              <a:t>	</a:t>
            </a:r>
            <a:r>
              <a:rPr lang="en-US" dirty="0" smtClean="0"/>
              <a:t>search only the file “test.cpp”</a:t>
            </a:r>
            <a:endParaRPr lang="en-US" dirty="0"/>
          </a:p>
          <a:p>
            <a:pPr lvl="4"/>
            <a:endParaRPr lang="en-US" dirty="0"/>
          </a:p>
          <a:p>
            <a:r>
              <a:rPr lang="en-US" dirty="0" smtClean="0"/>
              <a:t>You can also use the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dirty="0" smtClean="0"/>
              <a:t>” in your search query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67949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“grep” Command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Here are some example uses of grep: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grep -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nB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3 -C 2 "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 temp.cpp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Looks for the word “</a:t>
            </a:r>
            <a:r>
              <a:rPr lang="en-US" dirty="0" err="1" smtClean="0"/>
              <a:t>int</a:t>
            </a:r>
            <a:r>
              <a:rPr lang="en-US" dirty="0" smtClean="0"/>
              <a:t>” in the temp.cpp file, and displays 3 lines before, 2 lines after, and the line #</a:t>
            </a:r>
          </a:p>
          <a:p>
            <a:pPr lvl="1"/>
            <a:endParaRPr lang="en-US" dirty="0" smtClean="0"/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grep –in "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cruno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*" Cruno*.cpp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Will look for any instance of the word “</a:t>
            </a:r>
            <a:r>
              <a:rPr lang="en-US" dirty="0" err="1" smtClean="0"/>
              <a:t>cruno</a:t>
            </a:r>
            <a:r>
              <a:rPr lang="en-US" dirty="0" smtClean="0"/>
              <a:t>” (upper or lower), in all of the .</a:t>
            </a:r>
            <a:r>
              <a:rPr lang="en-US" dirty="0" err="1" smtClean="0"/>
              <a:t>cpp</a:t>
            </a:r>
            <a:r>
              <a:rPr lang="en-US" dirty="0" smtClean="0"/>
              <a:t> files that start with the word “</a:t>
            </a:r>
            <a:r>
              <a:rPr lang="en-US" dirty="0" err="1" smtClean="0"/>
              <a:t>Cruno</a:t>
            </a:r>
            <a:r>
              <a:rPr lang="en-US" dirty="0" smtClean="0"/>
              <a:t>”; it shows the line # as well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0545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15124</TotalTime>
  <Words>2045</Words>
  <Application>Microsoft Office PowerPoint</Application>
  <PresentationFormat>On-screen Show (4:3)</PresentationFormat>
  <Paragraphs>487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5" baseType="lpstr">
      <vt:lpstr>ＭＳ Ｐゴシック</vt:lpstr>
      <vt:lpstr>ＭＳ Ｐゴシック</vt:lpstr>
      <vt:lpstr>Arial</vt:lpstr>
      <vt:lpstr>Calibri</vt:lpstr>
      <vt:lpstr>Courier New</vt:lpstr>
      <vt:lpstr>DejaVu LGC Sans</vt:lpstr>
      <vt:lpstr>Times New Roman</vt:lpstr>
      <vt:lpstr>Wingdings</vt:lpstr>
      <vt:lpstr>Office Theme</vt:lpstr>
      <vt:lpstr>CMSC202  Computer Science II for Majors  Lecture 17 and 18 –  Bits &amp; Pieces and Templates</vt:lpstr>
      <vt:lpstr>Last Class We Covered</vt:lpstr>
      <vt:lpstr>Any Questions from Last Time?</vt:lpstr>
      <vt:lpstr>Today’s Objectives</vt:lpstr>
      <vt:lpstr>Bits &amp; Pieces</vt:lpstr>
      <vt:lpstr>Initialization Lists</vt:lpstr>
      <vt:lpstr>The “grep” Command</vt:lpstr>
      <vt:lpstr>The “grep” Command</vt:lpstr>
      <vt:lpstr>The “grep” Command</vt:lpstr>
      <vt:lpstr>Redirecting Input and Output</vt:lpstr>
      <vt:lpstr>Redirection Examples</vt:lpstr>
      <vt:lpstr>Templates</vt:lpstr>
      <vt:lpstr>Overloading Swap Function</vt:lpstr>
      <vt:lpstr>Overloading Swap Function</vt:lpstr>
      <vt:lpstr>Overloading Swap Function</vt:lpstr>
      <vt:lpstr>Overloading Swap Function</vt:lpstr>
      <vt:lpstr>What Are Templates?</vt:lpstr>
      <vt:lpstr>Overloaded Example</vt:lpstr>
      <vt:lpstr>Indicating Templates</vt:lpstr>
      <vt:lpstr>Indicating Templates</vt:lpstr>
      <vt:lpstr>Indicating Templates</vt:lpstr>
      <vt:lpstr>Indicating Templates</vt:lpstr>
      <vt:lpstr>Template Example</vt:lpstr>
      <vt:lpstr>Template Example</vt:lpstr>
      <vt:lpstr>Using Templates</vt:lpstr>
      <vt:lpstr>(In)valid Use of Templates</vt:lpstr>
      <vt:lpstr>Template Requirements</vt:lpstr>
      <vt:lpstr>Project 4 Announcement</vt:lpstr>
      <vt:lpstr>Overloading Templates</vt:lpstr>
      <vt:lpstr>Why Overload Templates?</vt:lpstr>
      <vt:lpstr>Incorrect Template Performance</vt:lpstr>
      <vt:lpstr>Overloading a Template</vt:lpstr>
      <vt:lpstr>Compiling Templates</vt:lpstr>
      <vt:lpstr>Compiler Handling of Templates</vt:lpstr>
      <vt:lpstr>Separate Compilation Problem</vt:lpstr>
      <vt:lpstr>Separate Compilation: Example</vt:lpstr>
      <vt:lpstr>Separate Compilation Problem</vt:lpstr>
      <vt:lpstr>Separate Compilation Problem</vt:lpstr>
      <vt:lpstr>Separate Compilation Solutions</vt:lpstr>
      <vt:lpstr>Template Compilation Solution</vt:lpstr>
      <vt:lpstr>Class Templates</vt:lpstr>
      <vt:lpstr>Templating Classes</vt:lpstr>
      <vt:lpstr>Making a Templated Class</vt:lpstr>
      <vt:lpstr>Example: Templated Node</vt:lpstr>
      <vt:lpstr>Templates as Parameters</vt:lpstr>
      <vt:lpstr>What Use are Templates?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364</cp:revision>
  <dcterms:created xsi:type="dcterms:W3CDTF">2014-05-05T14:25:42Z</dcterms:created>
  <dcterms:modified xsi:type="dcterms:W3CDTF">2016-04-21T17:01:41Z</dcterms:modified>
</cp:coreProperties>
</file>